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55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</p:sldIdLst>
  <p:sldSz cx="11430000" cy="8686800"/>
  <p:notesSz cx="11430000" cy="86868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310" autoAdjust="0"/>
  </p:normalViewPr>
  <p:slideViewPr>
    <p:cSldViewPr>
      <p:cViewPr varScale="1">
        <p:scale>
          <a:sx n="67" d="100"/>
          <a:sy n="67" d="100"/>
        </p:scale>
        <p:origin x="996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57250" y="1998027"/>
            <a:ext cx="9715500" cy="13535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1" i="0">
                <a:solidFill>
                  <a:srgbClr val="F2F5FA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14500" y="3609340"/>
            <a:ext cx="8001000" cy="16113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50" b="0" i="0">
                <a:solidFill>
                  <a:srgbClr val="EBEDF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1" i="0">
                <a:solidFill>
                  <a:srgbClr val="F2F5FA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350" b="0" i="0">
                <a:solidFill>
                  <a:srgbClr val="EBEDF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1430000" cy="6438900"/>
          </a:xfrm>
          <a:custGeom>
            <a:avLst/>
            <a:gdLst/>
            <a:ahLst/>
            <a:cxnLst/>
            <a:rect l="l" t="t" r="r" b="b"/>
            <a:pathLst>
              <a:path w="11430000" h="6438900">
                <a:moveTo>
                  <a:pt x="11430000" y="0"/>
                </a:moveTo>
                <a:lnTo>
                  <a:pt x="0" y="0"/>
                </a:lnTo>
                <a:lnTo>
                  <a:pt x="0" y="6438900"/>
                </a:lnTo>
                <a:lnTo>
                  <a:pt x="11430000" y="64389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1" i="0">
                <a:solidFill>
                  <a:srgbClr val="F2F5FA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71500" y="1482407"/>
            <a:ext cx="4972050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886450" y="1482407"/>
            <a:ext cx="4972050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1" i="0">
                <a:solidFill>
                  <a:srgbClr val="F2F5FA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1430000" cy="6438900"/>
          </a:xfrm>
          <a:custGeom>
            <a:avLst/>
            <a:gdLst/>
            <a:ahLst/>
            <a:cxnLst/>
            <a:rect l="l" t="t" r="r" b="b"/>
            <a:pathLst>
              <a:path w="11430000" h="6438900">
                <a:moveTo>
                  <a:pt x="11430000" y="0"/>
                </a:moveTo>
                <a:lnTo>
                  <a:pt x="0" y="0"/>
                </a:lnTo>
                <a:lnTo>
                  <a:pt x="0" y="6438900"/>
                </a:lnTo>
                <a:lnTo>
                  <a:pt x="11430000" y="64389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7375" y="425450"/>
            <a:ext cx="10255250" cy="1130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1" i="0">
                <a:solidFill>
                  <a:srgbClr val="F2F5FA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87375" y="1898014"/>
            <a:ext cx="9957435" cy="34829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50" b="0" i="0">
                <a:solidFill>
                  <a:srgbClr val="EBEDF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86200" y="5994082"/>
            <a:ext cx="36576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71500" y="5994082"/>
            <a:ext cx="26289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229600" y="5994082"/>
            <a:ext cx="26289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ridharan637/Monay-Manger.git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430000" cy="8686800"/>
          </a:xfrm>
          <a:custGeom>
            <a:avLst/>
            <a:gdLst/>
            <a:ahLst/>
            <a:cxnLst/>
            <a:rect l="l" t="t" r="r" b="b"/>
            <a:pathLst>
              <a:path w="11430000" h="6438900">
                <a:moveTo>
                  <a:pt x="11430000" y="0"/>
                </a:moveTo>
                <a:lnTo>
                  <a:pt x="0" y="0"/>
                </a:lnTo>
                <a:lnTo>
                  <a:pt x="0" y="6438900"/>
                </a:lnTo>
                <a:lnTo>
                  <a:pt x="11430000" y="64389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0F151F">
              <a:alpha val="9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3"/>
            <a:ext cx="5029200" cy="868654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645525" y="1625600"/>
            <a:ext cx="1841500" cy="640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0" spc="-85" dirty="0">
                <a:solidFill>
                  <a:srgbClr val="EBEDF0"/>
                </a:solidFill>
                <a:latin typeface="Verdana"/>
                <a:cs typeface="Verdana"/>
              </a:rPr>
              <a:t>Name</a:t>
            </a:r>
            <a:r>
              <a:rPr sz="1350" b="0" spc="-10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b="0" spc="-220" dirty="0">
                <a:solidFill>
                  <a:srgbClr val="EBEDF0"/>
                </a:solidFill>
                <a:latin typeface="Verdana"/>
                <a:cs typeface="Verdana"/>
              </a:rPr>
              <a:t>:</a:t>
            </a:r>
            <a:r>
              <a:rPr sz="1350" b="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b="0" spc="-105" dirty="0">
                <a:solidFill>
                  <a:srgbClr val="EBEDF0"/>
                </a:solidFill>
                <a:latin typeface="Verdana"/>
                <a:cs typeface="Verdana"/>
              </a:rPr>
              <a:t>GIRIDHARAN </a:t>
            </a:r>
            <a:r>
              <a:rPr sz="1350" b="0" spc="-50" dirty="0">
                <a:solidFill>
                  <a:srgbClr val="EBEDF0"/>
                </a:solidFill>
                <a:latin typeface="Verdana"/>
                <a:cs typeface="Verdana"/>
              </a:rPr>
              <a:t>M</a:t>
            </a:r>
            <a:endParaRPr sz="135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605"/>
              </a:spcBef>
            </a:pPr>
            <a:r>
              <a:rPr sz="1350" b="0" spc="-60" dirty="0">
                <a:solidFill>
                  <a:srgbClr val="EBEDF0"/>
                </a:solidFill>
                <a:latin typeface="Verdana"/>
                <a:cs typeface="Verdana"/>
              </a:rPr>
              <a:t>Reg</a:t>
            </a:r>
            <a:r>
              <a:rPr sz="1350" b="0" spc="-12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b="0" spc="-105" dirty="0">
                <a:solidFill>
                  <a:srgbClr val="EBEDF0"/>
                </a:solidFill>
                <a:latin typeface="Verdana"/>
                <a:cs typeface="Verdana"/>
              </a:rPr>
              <a:t>No:</a:t>
            </a:r>
            <a:r>
              <a:rPr sz="1350" b="0" spc="-12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b="0" spc="-10" dirty="0">
                <a:solidFill>
                  <a:srgbClr val="EBEDF0"/>
                </a:solidFill>
                <a:latin typeface="Verdana"/>
                <a:cs typeface="Verdana"/>
              </a:rPr>
              <a:t>241020</a:t>
            </a:r>
            <a:r>
              <a:rPr lang="en-US" sz="1350" b="0" spc="-10" dirty="0">
                <a:solidFill>
                  <a:srgbClr val="EBEDF0"/>
                </a:solidFill>
                <a:latin typeface="Verdana"/>
                <a:cs typeface="Verdana"/>
              </a:rPr>
              <a:t>47</a:t>
            </a:r>
            <a:endParaRPr sz="1350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17591" y="2882900"/>
            <a:ext cx="4889500" cy="165036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0100"/>
              </a:lnSpc>
              <a:spcBef>
                <a:spcPts val="90"/>
              </a:spcBef>
            </a:pPr>
            <a:r>
              <a:rPr sz="3350" b="1" spc="-70" dirty="0">
                <a:solidFill>
                  <a:srgbClr val="F2F5FA"/>
                </a:solidFill>
                <a:latin typeface="Tahoma"/>
                <a:cs typeface="Tahoma"/>
              </a:rPr>
              <a:t>Expense</a:t>
            </a:r>
            <a:r>
              <a:rPr sz="3350" b="1" spc="-310" dirty="0">
                <a:solidFill>
                  <a:srgbClr val="F2F5FA"/>
                </a:solidFill>
                <a:latin typeface="Tahoma"/>
                <a:cs typeface="Tahoma"/>
              </a:rPr>
              <a:t> </a:t>
            </a:r>
            <a:r>
              <a:rPr sz="3350" b="1" spc="-90" dirty="0">
                <a:solidFill>
                  <a:srgbClr val="F2F5FA"/>
                </a:solidFill>
                <a:latin typeface="Tahoma"/>
                <a:cs typeface="Tahoma"/>
              </a:rPr>
              <a:t>Manager</a:t>
            </a:r>
            <a:r>
              <a:rPr sz="3350" b="1" spc="-310" dirty="0">
                <a:solidFill>
                  <a:srgbClr val="F2F5FA"/>
                </a:solidFill>
                <a:latin typeface="Tahoma"/>
                <a:cs typeface="Tahoma"/>
              </a:rPr>
              <a:t> </a:t>
            </a:r>
            <a:r>
              <a:rPr sz="3350" b="1" spc="-45" dirty="0">
                <a:solidFill>
                  <a:srgbClr val="F2F5FA"/>
                </a:solidFill>
                <a:latin typeface="Tahoma"/>
                <a:cs typeface="Tahoma"/>
              </a:rPr>
              <a:t>Using </a:t>
            </a:r>
            <a:r>
              <a:rPr sz="3350" b="1" spc="-10" dirty="0">
                <a:solidFill>
                  <a:srgbClr val="F2F5FA"/>
                </a:solidFill>
                <a:latin typeface="Tahoma"/>
                <a:cs typeface="Tahoma"/>
              </a:rPr>
              <a:t>Python</a:t>
            </a:r>
            <a:endParaRPr sz="3350">
              <a:latin typeface="Tahoma"/>
              <a:cs typeface="Tahoma"/>
            </a:endParaRPr>
          </a:p>
          <a:p>
            <a:pPr marR="635" algn="ctr">
              <a:lnSpc>
                <a:spcPct val="100000"/>
              </a:lnSpc>
              <a:spcBef>
                <a:spcPts val="2330"/>
              </a:spcBef>
            </a:pPr>
            <a:r>
              <a:rPr sz="1350" spc="-50" dirty="0">
                <a:solidFill>
                  <a:srgbClr val="EBEDF0"/>
                </a:solidFill>
                <a:latin typeface="Verdana"/>
                <a:cs typeface="Verdana"/>
              </a:rPr>
              <a:t>CSV</a:t>
            </a:r>
            <a:r>
              <a:rPr sz="1350" spc="-11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155" dirty="0">
                <a:solidFill>
                  <a:srgbClr val="EBEDF0"/>
                </a:solidFill>
                <a:latin typeface="Verdana"/>
                <a:cs typeface="Verdana"/>
              </a:rPr>
              <a:t>&amp;</a:t>
            </a:r>
            <a:r>
              <a:rPr sz="1350" spc="-11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45" dirty="0">
                <a:solidFill>
                  <a:srgbClr val="EBEDF0"/>
                </a:solidFill>
                <a:latin typeface="Verdana"/>
                <a:cs typeface="Verdana"/>
              </a:rPr>
              <a:t>File</a:t>
            </a:r>
            <a:r>
              <a:rPr sz="1350" spc="-11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EBEDF0"/>
                </a:solidFill>
                <a:latin typeface="Verdana"/>
                <a:cs typeface="Verdana"/>
              </a:rPr>
              <a:t>Handling</a:t>
            </a:r>
            <a:r>
              <a:rPr sz="1350" spc="-10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EBEDF0"/>
                </a:solidFill>
                <a:latin typeface="Verdana"/>
                <a:cs typeface="Verdana"/>
              </a:rPr>
              <a:t>Based</a:t>
            </a:r>
            <a:r>
              <a:rPr sz="1350" spc="-11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EBEDF0"/>
                </a:solidFill>
                <a:latin typeface="Verdana"/>
                <a:cs typeface="Verdana"/>
              </a:rPr>
              <a:t>Application</a:t>
            </a:r>
            <a:endParaRPr sz="13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430000" cy="8686800"/>
          </a:xfrm>
          <a:custGeom>
            <a:avLst/>
            <a:gdLst/>
            <a:ahLst/>
            <a:cxnLst/>
            <a:rect l="l" t="t" r="r" b="b"/>
            <a:pathLst>
              <a:path w="11430000" h="6438900">
                <a:moveTo>
                  <a:pt x="11430000" y="0"/>
                </a:moveTo>
                <a:lnTo>
                  <a:pt x="0" y="0"/>
                </a:lnTo>
                <a:lnTo>
                  <a:pt x="0" y="6438900"/>
                </a:lnTo>
                <a:lnTo>
                  <a:pt x="11430000" y="64389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0F151F">
              <a:alpha val="9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547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75" dirty="0"/>
              <a:t>Architecture</a:t>
            </a:r>
            <a:r>
              <a:rPr spc="-300" dirty="0"/>
              <a:t> </a:t>
            </a:r>
            <a:r>
              <a:rPr spc="-110" dirty="0"/>
              <a:t>Explained:</a:t>
            </a:r>
            <a:r>
              <a:rPr spc="-295" dirty="0"/>
              <a:t> </a:t>
            </a:r>
            <a:r>
              <a:rPr spc="-90" dirty="0"/>
              <a:t>Components</a:t>
            </a:r>
            <a:r>
              <a:rPr spc="-295" dirty="0"/>
              <a:t> </a:t>
            </a:r>
            <a:r>
              <a:rPr spc="-245" dirty="0"/>
              <a:t>&amp;</a:t>
            </a:r>
            <a:r>
              <a:rPr spc="-295" dirty="0"/>
              <a:t> </a:t>
            </a:r>
            <a:r>
              <a:rPr spc="-100" dirty="0"/>
              <a:t>Interaction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7375" y="1930400"/>
            <a:ext cx="10088245" cy="23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5" dirty="0">
                <a:solidFill>
                  <a:srgbClr val="EBEDF0"/>
                </a:solidFill>
                <a:latin typeface="Verdana"/>
                <a:cs typeface="Verdana"/>
              </a:rPr>
              <a:t>Each</a:t>
            </a:r>
            <a:r>
              <a:rPr sz="1350" spc="-10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EBEDF0"/>
                </a:solidFill>
                <a:latin typeface="Verdana"/>
                <a:cs typeface="Verdana"/>
              </a:rPr>
              <a:t>component</a:t>
            </a:r>
            <a:r>
              <a:rPr sz="1350" spc="-10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in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the</a:t>
            </a:r>
            <a:r>
              <a:rPr sz="1350" spc="-10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EBEDF0"/>
                </a:solidFill>
                <a:latin typeface="Verdana"/>
                <a:cs typeface="Verdana"/>
              </a:rPr>
              <a:t>system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EBEDF0"/>
                </a:solidFill>
                <a:latin typeface="Verdana"/>
                <a:cs typeface="Verdana"/>
              </a:rPr>
              <a:t>architecture</a:t>
            </a:r>
            <a:r>
              <a:rPr sz="1350" spc="-10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EBEDF0"/>
                </a:solidFill>
                <a:latin typeface="Verdana"/>
                <a:cs typeface="Verdana"/>
              </a:rPr>
              <a:t>plays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a</a:t>
            </a:r>
            <a:r>
              <a:rPr sz="1350" spc="-10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EBEDF0"/>
                </a:solidFill>
                <a:latin typeface="Verdana"/>
                <a:cs typeface="Verdana"/>
              </a:rPr>
              <a:t>vital</a:t>
            </a:r>
            <a:r>
              <a:rPr sz="1350" spc="-10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EBEDF0"/>
                </a:solidFill>
                <a:latin typeface="Verdana"/>
                <a:cs typeface="Verdana"/>
              </a:rPr>
              <a:t>role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in</a:t>
            </a:r>
            <a:r>
              <a:rPr sz="1350" spc="-10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the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EBEDF0"/>
                </a:solidFill>
                <a:latin typeface="Verdana"/>
                <a:cs typeface="Verdana"/>
              </a:rPr>
              <a:t>efficient</a:t>
            </a:r>
            <a:r>
              <a:rPr sz="1350" spc="-10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operation</a:t>
            </a:r>
            <a:r>
              <a:rPr sz="1350" spc="-10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and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EBEDF0"/>
                </a:solidFill>
                <a:latin typeface="Verdana"/>
                <a:cs typeface="Verdana"/>
              </a:rPr>
              <a:t>data</a:t>
            </a:r>
            <a:r>
              <a:rPr sz="1350" spc="-10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EBEDF0"/>
                </a:solidFill>
                <a:latin typeface="Verdana"/>
                <a:cs typeface="Verdana"/>
              </a:rPr>
              <a:t>integrity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30" dirty="0">
                <a:solidFill>
                  <a:srgbClr val="EBEDF0"/>
                </a:solidFill>
                <a:latin typeface="Verdana"/>
                <a:cs typeface="Verdana"/>
              </a:rPr>
              <a:t>of</a:t>
            </a:r>
            <a:r>
              <a:rPr sz="1350" spc="-10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the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EBEDF0"/>
                </a:solidFill>
                <a:latin typeface="Verdana"/>
                <a:cs typeface="Verdana"/>
              </a:rPr>
              <a:t>Expense</a:t>
            </a:r>
            <a:r>
              <a:rPr sz="1350" spc="-10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EBEDF0"/>
                </a:solidFill>
                <a:latin typeface="Verdana"/>
                <a:cs typeface="Verdana"/>
              </a:rPr>
              <a:t>Manager.</a:t>
            </a:r>
            <a:endParaRPr sz="135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00075" y="2362199"/>
            <a:ext cx="5029200" cy="1428750"/>
            <a:chOff x="600075" y="2362199"/>
            <a:chExt cx="5029200" cy="1428750"/>
          </a:xfrm>
        </p:grpSpPr>
        <p:sp>
          <p:nvSpPr>
            <p:cNvPr id="6" name="object 6"/>
            <p:cNvSpPr/>
            <p:nvPr/>
          </p:nvSpPr>
          <p:spPr>
            <a:xfrm>
              <a:off x="609600" y="2371724"/>
              <a:ext cx="5010150" cy="1409700"/>
            </a:xfrm>
            <a:custGeom>
              <a:avLst/>
              <a:gdLst/>
              <a:ahLst/>
              <a:cxnLst/>
              <a:rect l="l" t="t" r="r" b="b"/>
              <a:pathLst>
                <a:path w="5010150" h="1409700">
                  <a:moveTo>
                    <a:pt x="5010150" y="0"/>
                  </a:moveTo>
                  <a:lnTo>
                    <a:pt x="333375" y="0"/>
                  </a:lnTo>
                  <a:lnTo>
                    <a:pt x="325190" y="100"/>
                  </a:lnTo>
                  <a:lnTo>
                    <a:pt x="284459" y="3609"/>
                  </a:lnTo>
                  <a:lnTo>
                    <a:pt x="244461" y="12074"/>
                  </a:lnTo>
                  <a:lnTo>
                    <a:pt x="205799" y="25374"/>
                  </a:lnTo>
                  <a:lnTo>
                    <a:pt x="169052" y="43313"/>
                  </a:lnTo>
                  <a:lnTo>
                    <a:pt x="134784" y="65606"/>
                  </a:lnTo>
                  <a:lnTo>
                    <a:pt x="103500" y="91927"/>
                  </a:lnTo>
                  <a:lnTo>
                    <a:pt x="75674" y="121881"/>
                  </a:lnTo>
                  <a:lnTo>
                    <a:pt x="51718" y="155020"/>
                  </a:lnTo>
                  <a:lnTo>
                    <a:pt x="32006" y="190836"/>
                  </a:lnTo>
                  <a:lnTo>
                    <a:pt x="16826" y="228797"/>
                  </a:lnTo>
                  <a:lnTo>
                    <a:pt x="6404" y="268338"/>
                  </a:lnTo>
                  <a:lnTo>
                    <a:pt x="904" y="308848"/>
                  </a:lnTo>
                  <a:lnTo>
                    <a:pt x="0" y="333375"/>
                  </a:lnTo>
                  <a:lnTo>
                    <a:pt x="0" y="1409700"/>
                  </a:lnTo>
                  <a:lnTo>
                    <a:pt x="4676775" y="1409700"/>
                  </a:lnTo>
                  <a:lnTo>
                    <a:pt x="4684959" y="1409600"/>
                  </a:lnTo>
                  <a:lnTo>
                    <a:pt x="4725693" y="1406088"/>
                  </a:lnTo>
                  <a:lnTo>
                    <a:pt x="4765686" y="1397625"/>
                  </a:lnTo>
                  <a:lnTo>
                    <a:pt x="4804346" y="1384325"/>
                  </a:lnTo>
                  <a:lnTo>
                    <a:pt x="4841094" y="1366386"/>
                  </a:lnTo>
                  <a:lnTo>
                    <a:pt x="4875363" y="1344096"/>
                  </a:lnTo>
                  <a:lnTo>
                    <a:pt x="4906654" y="1317772"/>
                  </a:lnTo>
                  <a:lnTo>
                    <a:pt x="4934470" y="1287818"/>
                  </a:lnTo>
                  <a:lnTo>
                    <a:pt x="4958430" y="1254679"/>
                  </a:lnTo>
                  <a:lnTo>
                    <a:pt x="4978139" y="1218861"/>
                  </a:lnTo>
                  <a:lnTo>
                    <a:pt x="4993324" y="1180902"/>
                  </a:lnTo>
                  <a:lnTo>
                    <a:pt x="5003749" y="1141361"/>
                  </a:lnTo>
                  <a:lnTo>
                    <a:pt x="5009249" y="1100845"/>
                  </a:lnTo>
                  <a:lnTo>
                    <a:pt x="5010150" y="1076325"/>
                  </a:lnTo>
                  <a:lnTo>
                    <a:pt x="5010150" y="0"/>
                  </a:lnTo>
                  <a:close/>
                </a:path>
              </a:pathLst>
            </a:custGeom>
            <a:solidFill>
              <a:srgbClr val="0F15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9600" y="2371724"/>
              <a:ext cx="5010150" cy="1409700"/>
            </a:xfrm>
            <a:custGeom>
              <a:avLst/>
              <a:gdLst/>
              <a:ahLst/>
              <a:cxnLst/>
              <a:rect l="l" t="t" r="r" b="b"/>
              <a:pathLst>
                <a:path w="5010150" h="1409700">
                  <a:moveTo>
                    <a:pt x="0" y="1409700"/>
                  </a:moveTo>
                  <a:lnTo>
                    <a:pt x="0" y="333375"/>
                  </a:lnTo>
                  <a:lnTo>
                    <a:pt x="100" y="325188"/>
                  </a:lnTo>
                  <a:lnTo>
                    <a:pt x="3607" y="284460"/>
                  </a:lnTo>
                  <a:lnTo>
                    <a:pt x="12077" y="244463"/>
                  </a:lnTo>
                  <a:lnTo>
                    <a:pt x="25374" y="205790"/>
                  </a:lnTo>
                  <a:lnTo>
                    <a:pt x="43309" y="169055"/>
                  </a:lnTo>
                  <a:lnTo>
                    <a:pt x="65604" y="134781"/>
                  </a:lnTo>
                  <a:lnTo>
                    <a:pt x="91926" y="103495"/>
                  </a:lnTo>
                  <a:lnTo>
                    <a:pt x="121885" y="75666"/>
                  </a:lnTo>
                  <a:lnTo>
                    <a:pt x="155023" y="51719"/>
                  </a:lnTo>
                  <a:lnTo>
                    <a:pt x="190838" y="32005"/>
                  </a:lnTo>
                  <a:lnTo>
                    <a:pt x="228799" y="16825"/>
                  </a:lnTo>
                  <a:lnTo>
                    <a:pt x="268337" y="6400"/>
                  </a:lnTo>
                  <a:lnTo>
                    <a:pt x="308853" y="900"/>
                  </a:lnTo>
                  <a:lnTo>
                    <a:pt x="333375" y="0"/>
                  </a:lnTo>
                  <a:lnTo>
                    <a:pt x="5010150" y="0"/>
                  </a:lnTo>
                  <a:lnTo>
                    <a:pt x="5010150" y="1076325"/>
                  </a:lnTo>
                  <a:lnTo>
                    <a:pt x="5010050" y="1084509"/>
                  </a:lnTo>
                  <a:lnTo>
                    <a:pt x="5006540" y="1125243"/>
                  </a:lnTo>
                  <a:lnTo>
                    <a:pt x="4998075" y="1165236"/>
                  </a:lnTo>
                  <a:lnTo>
                    <a:pt x="4984775" y="1203896"/>
                  </a:lnTo>
                  <a:lnTo>
                    <a:pt x="4966836" y="1240644"/>
                  </a:lnTo>
                  <a:lnTo>
                    <a:pt x="4944541" y="1274918"/>
                  </a:lnTo>
                  <a:lnTo>
                    <a:pt x="4918227" y="1306197"/>
                  </a:lnTo>
                  <a:lnTo>
                    <a:pt x="4888268" y="1334020"/>
                  </a:lnTo>
                  <a:lnTo>
                    <a:pt x="4855129" y="1357980"/>
                  </a:lnTo>
                  <a:lnTo>
                    <a:pt x="4819311" y="1377694"/>
                  </a:lnTo>
                  <a:lnTo>
                    <a:pt x="4781352" y="1392874"/>
                  </a:lnTo>
                  <a:lnTo>
                    <a:pt x="4741811" y="1403286"/>
                  </a:lnTo>
                  <a:lnTo>
                    <a:pt x="4701295" y="1408799"/>
                  </a:lnTo>
                  <a:lnTo>
                    <a:pt x="4676775" y="1409700"/>
                  </a:lnTo>
                  <a:lnTo>
                    <a:pt x="0" y="1409700"/>
                  </a:lnTo>
                  <a:close/>
                </a:path>
              </a:pathLst>
            </a:custGeom>
            <a:ln w="19050">
              <a:solidFill>
                <a:srgbClr val="002A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77875" y="2535237"/>
            <a:ext cx="4645660" cy="1064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35"/>
              </a:spcBef>
            </a:pPr>
            <a:r>
              <a:rPr sz="1650" b="1" spc="-20" dirty="0">
                <a:solidFill>
                  <a:srgbClr val="EBEDF0"/>
                </a:solidFill>
                <a:latin typeface="Tahoma"/>
                <a:cs typeface="Tahoma"/>
              </a:rPr>
              <a:t>User</a:t>
            </a:r>
            <a:r>
              <a:rPr sz="1650" b="1" spc="-135" dirty="0">
                <a:solidFill>
                  <a:srgbClr val="EBEDF0"/>
                </a:solidFill>
                <a:latin typeface="Tahoma"/>
                <a:cs typeface="Tahoma"/>
              </a:rPr>
              <a:t> </a:t>
            </a:r>
            <a:r>
              <a:rPr sz="1650" b="1" spc="-20" dirty="0">
                <a:solidFill>
                  <a:srgbClr val="EBEDF0"/>
                </a:solidFill>
                <a:latin typeface="Tahoma"/>
                <a:cs typeface="Tahoma"/>
              </a:rPr>
              <a:t>Input</a:t>
            </a:r>
            <a:endParaRPr sz="1650">
              <a:latin typeface="Tahoma"/>
              <a:cs typeface="Tahoma"/>
            </a:endParaRPr>
          </a:p>
          <a:p>
            <a:pPr marL="12700" marR="5080" algn="just">
              <a:lnSpc>
                <a:spcPct val="108800"/>
              </a:lnSpc>
              <a:spcBef>
                <a:spcPts val="880"/>
              </a:spcBef>
            </a:pP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The</a:t>
            </a:r>
            <a:r>
              <a:rPr sz="1350" spc="-1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interface</a:t>
            </a:r>
            <a:r>
              <a:rPr sz="1350" spc="-1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EBEDF0"/>
                </a:solidFill>
                <a:latin typeface="Verdana"/>
                <a:cs typeface="Verdana"/>
              </a:rPr>
              <a:t>where</a:t>
            </a:r>
            <a:r>
              <a:rPr sz="1350" spc="-1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users</a:t>
            </a:r>
            <a:r>
              <a:rPr sz="1350" spc="-1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EBEDF0"/>
                </a:solidFill>
                <a:latin typeface="Verdana"/>
                <a:cs typeface="Verdana"/>
              </a:rPr>
              <a:t>interact</a:t>
            </a:r>
            <a:r>
              <a:rPr sz="1350" spc="-1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EBEDF0"/>
                </a:solidFill>
                <a:latin typeface="Verdana"/>
                <a:cs typeface="Verdana"/>
              </a:rPr>
              <a:t>with</a:t>
            </a:r>
            <a:r>
              <a:rPr sz="1350" spc="-1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EBEDF0"/>
                </a:solidFill>
                <a:latin typeface="Verdana"/>
                <a:cs typeface="Verdana"/>
              </a:rPr>
              <a:t>the</a:t>
            </a:r>
            <a:r>
              <a:rPr sz="1350" spc="-1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EBEDF0"/>
                </a:solidFill>
                <a:latin typeface="Verdana"/>
                <a:cs typeface="Verdana"/>
              </a:rPr>
              <a:t>system</a:t>
            </a:r>
            <a:r>
              <a:rPr sz="1350" spc="-1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EBEDF0"/>
                </a:solidFill>
                <a:latin typeface="Verdana"/>
                <a:cs typeface="Verdana"/>
              </a:rPr>
              <a:t>to</a:t>
            </a:r>
            <a:r>
              <a:rPr sz="1350" spc="-1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EBEDF0"/>
                </a:solidFill>
                <a:latin typeface="Verdana"/>
                <a:cs typeface="Verdana"/>
              </a:rPr>
              <a:t>enter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EBEDF0"/>
                </a:solidFill>
                <a:latin typeface="Verdana"/>
                <a:cs typeface="Verdana"/>
              </a:rPr>
              <a:t>expense</a:t>
            </a:r>
            <a:r>
              <a:rPr sz="1350" spc="-1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EBEDF0"/>
                </a:solidFill>
                <a:latin typeface="Verdana"/>
                <a:cs typeface="Verdana"/>
              </a:rPr>
              <a:t>details.</a:t>
            </a:r>
            <a:r>
              <a:rPr sz="1350" spc="-1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EBEDF0"/>
                </a:solidFill>
                <a:latin typeface="Verdana"/>
                <a:cs typeface="Verdana"/>
              </a:rPr>
              <a:t>This</a:t>
            </a:r>
            <a:r>
              <a:rPr sz="1350" spc="-1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45" dirty="0">
                <a:solidFill>
                  <a:srgbClr val="EBEDF0"/>
                </a:solidFill>
                <a:latin typeface="Verdana"/>
                <a:cs typeface="Verdana"/>
              </a:rPr>
              <a:t>could</a:t>
            </a:r>
            <a:r>
              <a:rPr sz="1350" spc="-1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EBEDF0"/>
                </a:solidFill>
                <a:latin typeface="Verdana"/>
                <a:cs typeface="Verdana"/>
              </a:rPr>
              <a:t>be</a:t>
            </a:r>
            <a:r>
              <a:rPr sz="1350" spc="-1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EBEDF0"/>
                </a:solidFill>
                <a:latin typeface="Verdana"/>
                <a:cs typeface="Verdana"/>
              </a:rPr>
              <a:t>a</a:t>
            </a:r>
            <a:r>
              <a:rPr sz="1350" spc="-1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command-</a:t>
            </a:r>
            <a:r>
              <a:rPr sz="1350" spc="-55" dirty="0">
                <a:solidFill>
                  <a:srgbClr val="EBEDF0"/>
                </a:solidFill>
                <a:latin typeface="Verdana"/>
                <a:cs typeface="Verdana"/>
              </a:rPr>
              <a:t>line</a:t>
            </a:r>
            <a:r>
              <a:rPr sz="1350" spc="-1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interface</a:t>
            </a:r>
            <a:r>
              <a:rPr sz="1350" spc="-1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EBEDF0"/>
                </a:solidFill>
                <a:latin typeface="Verdana"/>
                <a:cs typeface="Verdana"/>
              </a:rPr>
              <a:t>or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EBEDF0"/>
                </a:solidFill>
                <a:latin typeface="Verdana"/>
                <a:cs typeface="Verdana"/>
              </a:rPr>
              <a:t>a</a:t>
            </a:r>
            <a:r>
              <a:rPr sz="1350" spc="-1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simple</a:t>
            </a:r>
            <a:r>
              <a:rPr sz="1350" spc="-1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145" dirty="0">
                <a:solidFill>
                  <a:srgbClr val="EBEDF0"/>
                </a:solidFill>
                <a:latin typeface="Verdana"/>
                <a:cs typeface="Verdana"/>
              </a:rPr>
              <a:t>GUI.</a:t>
            </a:r>
            <a:endParaRPr sz="1350">
              <a:latin typeface="Verdana"/>
              <a:cs typeface="Verdan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800725" y="2362199"/>
            <a:ext cx="5029200" cy="1428750"/>
            <a:chOff x="5800725" y="2362199"/>
            <a:chExt cx="5029200" cy="1428750"/>
          </a:xfrm>
        </p:grpSpPr>
        <p:sp>
          <p:nvSpPr>
            <p:cNvPr id="10" name="object 10"/>
            <p:cNvSpPr/>
            <p:nvPr/>
          </p:nvSpPr>
          <p:spPr>
            <a:xfrm>
              <a:off x="5810250" y="2371724"/>
              <a:ext cx="5010150" cy="1409700"/>
            </a:xfrm>
            <a:custGeom>
              <a:avLst/>
              <a:gdLst/>
              <a:ahLst/>
              <a:cxnLst/>
              <a:rect l="l" t="t" r="r" b="b"/>
              <a:pathLst>
                <a:path w="5010150" h="1409700">
                  <a:moveTo>
                    <a:pt x="5010150" y="0"/>
                  </a:moveTo>
                  <a:lnTo>
                    <a:pt x="333375" y="0"/>
                  </a:lnTo>
                  <a:lnTo>
                    <a:pt x="325190" y="100"/>
                  </a:lnTo>
                  <a:lnTo>
                    <a:pt x="284456" y="3609"/>
                  </a:lnTo>
                  <a:lnTo>
                    <a:pt x="244463" y="12074"/>
                  </a:lnTo>
                  <a:lnTo>
                    <a:pt x="205803" y="25374"/>
                  </a:lnTo>
                  <a:lnTo>
                    <a:pt x="169055" y="43313"/>
                  </a:lnTo>
                  <a:lnTo>
                    <a:pt x="134786" y="65606"/>
                  </a:lnTo>
                  <a:lnTo>
                    <a:pt x="103495" y="91927"/>
                  </a:lnTo>
                  <a:lnTo>
                    <a:pt x="75679" y="121881"/>
                  </a:lnTo>
                  <a:lnTo>
                    <a:pt x="51719" y="155020"/>
                  </a:lnTo>
                  <a:lnTo>
                    <a:pt x="32005" y="190836"/>
                  </a:lnTo>
                  <a:lnTo>
                    <a:pt x="16825" y="228797"/>
                  </a:lnTo>
                  <a:lnTo>
                    <a:pt x="6400" y="268338"/>
                  </a:lnTo>
                  <a:lnTo>
                    <a:pt x="905" y="308848"/>
                  </a:lnTo>
                  <a:lnTo>
                    <a:pt x="0" y="333375"/>
                  </a:lnTo>
                  <a:lnTo>
                    <a:pt x="0" y="1409700"/>
                  </a:lnTo>
                  <a:lnTo>
                    <a:pt x="4676775" y="1409700"/>
                  </a:lnTo>
                  <a:lnTo>
                    <a:pt x="4684961" y="1409600"/>
                  </a:lnTo>
                  <a:lnTo>
                    <a:pt x="4725693" y="1406088"/>
                  </a:lnTo>
                  <a:lnTo>
                    <a:pt x="4765686" y="1397625"/>
                  </a:lnTo>
                  <a:lnTo>
                    <a:pt x="4804346" y="1384325"/>
                  </a:lnTo>
                  <a:lnTo>
                    <a:pt x="4841094" y="1366386"/>
                  </a:lnTo>
                  <a:lnTo>
                    <a:pt x="4875363" y="1344096"/>
                  </a:lnTo>
                  <a:lnTo>
                    <a:pt x="4906647" y="1317772"/>
                  </a:lnTo>
                  <a:lnTo>
                    <a:pt x="4934470" y="1287818"/>
                  </a:lnTo>
                  <a:lnTo>
                    <a:pt x="4958430" y="1254679"/>
                  </a:lnTo>
                  <a:lnTo>
                    <a:pt x="4978144" y="1218861"/>
                  </a:lnTo>
                  <a:lnTo>
                    <a:pt x="4993324" y="1180902"/>
                  </a:lnTo>
                  <a:lnTo>
                    <a:pt x="5003749" y="1141361"/>
                  </a:lnTo>
                  <a:lnTo>
                    <a:pt x="5009244" y="1100845"/>
                  </a:lnTo>
                  <a:lnTo>
                    <a:pt x="5010150" y="1076325"/>
                  </a:lnTo>
                  <a:lnTo>
                    <a:pt x="5010150" y="0"/>
                  </a:lnTo>
                  <a:close/>
                </a:path>
              </a:pathLst>
            </a:custGeom>
            <a:solidFill>
              <a:srgbClr val="0F15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810250" y="2371724"/>
              <a:ext cx="5010150" cy="1409700"/>
            </a:xfrm>
            <a:custGeom>
              <a:avLst/>
              <a:gdLst/>
              <a:ahLst/>
              <a:cxnLst/>
              <a:rect l="l" t="t" r="r" b="b"/>
              <a:pathLst>
                <a:path w="5010150" h="1409700">
                  <a:moveTo>
                    <a:pt x="0" y="1409700"/>
                  </a:moveTo>
                  <a:lnTo>
                    <a:pt x="0" y="333375"/>
                  </a:lnTo>
                  <a:lnTo>
                    <a:pt x="100" y="325188"/>
                  </a:lnTo>
                  <a:lnTo>
                    <a:pt x="3611" y="284460"/>
                  </a:lnTo>
                  <a:lnTo>
                    <a:pt x="12074" y="244463"/>
                  </a:lnTo>
                  <a:lnTo>
                    <a:pt x="25374" y="205790"/>
                  </a:lnTo>
                  <a:lnTo>
                    <a:pt x="43313" y="169055"/>
                  </a:lnTo>
                  <a:lnTo>
                    <a:pt x="65608" y="134781"/>
                  </a:lnTo>
                  <a:lnTo>
                    <a:pt x="91922" y="103495"/>
                  </a:lnTo>
                  <a:lnTo>
                    <a:pt x="121881" y="75666"/>
                  </a:lnTo>
                  <a:lnTo>
                    <a:pt x="155020" y="51719"/>
                  </a:lnTo>
                  <a:lnTo>
                    <a:pt x="190838" y="32005"/>
                  </a:lnTo>
                  <a:lnTo>
                    <a:pt x="228797" y="16825"/>
                  </a:lnTo>
                  <a:lnTo>
                    <a:pt x="268338" y="6400"/>
                  </a:lnTo>
                  <a:lnTo>
                    <a:pt x="308854" y="900"/>
                  </a:lnTo>
                  <a:lnTo>
                    <a:pt x="333375" y="0"/>
                  </a:lnTo>
                  <a:lnTo>
                    <a:pt x="5010150" y="0"/>
                  </a:lnTo>
                  <a:lnTo>
                    <a:pt x="5010150" y="1076325"/>
                  </a:lnTo>
                  <a:lnTo>
                    <a:pt x="5010049" y="1084509"/>
                  </a:lnTo>
                  <a:lnTo>
                    <a:pt x="5006538" y="1125243"/>
                  </a:lnTo>
                  <a:lnTo>
                    <a:pt x="4998075" y="1165236"/>
                  </a:lnTo>
                  <a:lnTo>
                    <a:pt x="4984775" y="1203896"/>
                  </a:lnTo>
                  <a:lnTo>
                    <a:pt x="4966836" y="1240644"/>
                  </a:lnTo>
                  <a:lnTo>
                    <a:pt x="4944541" y="1274918"/>
                  </a:lnTo>
                  <a:lnTo>
                    <a:pt x="4918222" y="1306197"/>
                  </a:lnTo>
                  <a:lnTo>
                    <a:pt x="4888268" y="1334020"/>
                  </a:lnTo>
                  <a:lnTo>
                    <a:pt x="4855129" y="1357980"/>
                  </a:lnTo>
                  <a:lnTo>
                    <a:pt x="4819311" y="1377694"/>
                  </a:lnTo>
                  <a:lnTo>
                    <a:pt x="4781352" y="1392874"/>
                  </a:lnTo>
                  <a:lnTo>
                    <a:pt x="4741811" y="1403286"/>
                  </a:lnTo>
                  <a:lnTo>
                    <a:pt x="4701301" y="1408799"/>
                  </a:lnTo>
                  <a:lnTo>
                    <a:pt x="4676775" y="1409700"/>
                  </a:lnTo>
                  <a:lnTo>
                    <a:pt x="0" y="1409700"/>
                  </a:lnTo>
                  <a:close/>
                </a:path>
              </a:pathLst>
            </a:custGeom>
            <a:ln w="19050">
              <a:solidFill>
                <a:srgbClr val="002A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978525" y="2535237"/>
            <a:ext cx="4589145" cy="1064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-35" dirty="0">
                <a:solidFill>
                  <a:srgbClr val="EBEDF0"/>
                </a:solidFill>
                <a:latin typeface="Tahoma"/>
                <a:cs typeface="Tahoma"/>
              </a:rPr>
              <a:t>Python</a:t>
            </a:r>
            <a:r>
              <a:rPr sz="1650" b="1" spc="-135" dirty="0">
                <a:solidFill>
                  <a:srgbClr val="EBEDF0"/>
                </a:solidFill>
                <a:latin typeface="Tahoma"/>
                <a:cs typeface="Tahoma"/>
              </a:rPr>
              <a:t> </a:t>
            </a:r>
            <a:r>
              <a:rPr sz="1650" b="1" spc="-10" dirty="0">
                <a:solidFill>
                  <a:srgbClr val="EBEDF0"/>
                </a:solidFill>
                <a:latin typeface="Tahoma"/>
                <a:cs typeface="Tahoma"/>
              </a:rPr>
              <a:t>Program</a:t>
            </a:r>
            <a:endParaRPr sz="1650">
              <a:latin typeface="Tahoma"/>
              <a:cs typeface="Tahoma"/>
            </a:endParaRPr>
          </a:p>
          <a:p>
            <a:pPr marL="12700" marR="5080">
              <a:lnSpc>
                <a:spcPct val="108800"/>
              </a:lnSpc>
              <a:spcBef>
                <a:spcPts val="880"/>
              </a:spcBef>
            </a:pP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The </a:t>
            </a:r>
            <a:r>
              <a:rPr sz="1350" spc="-65" dirty="0">
                <a:solidFill>
                  <a:srgbClr val="EBEDF0"/>
                </a:solidFill>
                <a:latin typeface="Verdana"/>
                <a:cs typeface="Verdana"/>
              </a:rPr>
              <a:t>core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45" dirty="0">
                <a:solidFill>
                  <a:srgbClr val="EBEDF0"/>
                </a:solidFill>
                <a:latin typeface="Verdana"/>
                <a:cs typeface="Verdana"/>
              </a:rPr>
              <a:t>logic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EBEDF0"/>
                </a:solidFill>
                <a:latin typeface="Verdana"/>
                <a:cs typeface="Verdana"/>
              </a:rPr>
              <a:t>that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EBEDF0"/>
                </a:solidFill>
                <a:latin typeface="Verdana"/>
                <a:cs typeface="Verdana"/>
              </a:rPr>
              <a:t>processes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EBEDF0"/>
                </a:solidFill>
                <a:latin typeface="Verdana"/>
                <a:cs typeface="Verdana"/>
              </a:rPr>
              <a:t>user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input,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EBEDF0"/>
                </a:solidFill>
                <a:latin typeface="Verdana"/>
                <a:cs typeface="Verdana"/>
              </a:rPr>
              <a:t>performs </a:t>
            </a:r>
            <a:r>
              <a:rPr sz="1350" spc="-65" dirty="0">
                <a:solidFill>
                  <a:srgbClr val="EBEDF0"/>
                </a:solidFill>
                <a:latin typeface="Verdana"/>
                <a:cs typeface="Verdana"/>
              </a:rPr>
              <a:t>calculations,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manages</a:t>
            </a:r>
            <a:r>
              <a:rPr sz="1350" spc="-8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data,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and</a:t>
            </a:r>
            <a:r>
              <a:rPr sz="1350" spc="-8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EBEDF0"/>
                </a:solidFill>
                <a:latin typeface="Verdana"/>
                <a:cs typeface="Verdana"/>
              </a:rPr>
              <a:t>interacts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with</a:t>
            </a:r>
            <a:r>
              <a:rPr sz="1350" spc="-8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the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35" dirty="0">
                <a:solidFill>
                  <a:srgbClr val="EBEDF0"/>
                </a:solidFill>
                <a:latin typeface="Verdana"/>
                <a:cs typeface="Verdana"/>
              </a:rPr>
              <a:t>storage </a:t>
            </a:r>
            <a:r>
              <a:rPr sz="1350" spc="-10" dirty="0">
                <a:solidFill>
                  <a:srgbClr val="EBEDF0"/>
                </a:solidFill>
                <a:latin typeface="Verdana"/>
                <a:cs typeface="Verdana"/>
              </a:rPr>
              <a:t>components.</a:t>
            </a:r>
            <a:endParaRPr sz="1350">
              <a:latin typeface="Verdana"/>
              <a:cs typeface="Verdan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00075" y="3962400"/>
            <a:ext cx="5029200" cy="1428750"/>
            <a:chOff x="600075" y="3962400"/>
            <a:chExt cx="5029200" cy="1428750"/>
          </a:xfrm>
        </p:grpSpPr>
        <p:sp>
          <p:nvSpPr>
            <p:cNvPr id="14" name="object 14"/>
            <p:cNvSpPr/>
            <p:nvPr/>
          </p:nvSpPr>
          <p:spPr>
            <a:xfrm>
              <a:off x="609600" y="3971925"/>
              <a:ext cx="5010150" cy="1409700"/>
            </a:xfrm>
            <a:custGeom>
              <a:avLst/>
              <a:gdLst/>
              <a:ahLst/>
              <a:cxnLst/>
              <a:rect l="l" t="t" r="r" b="b"/>
              <a:pathLst>
                <a:path w="5010150" h="1409700">
                  <a:moveTo>
                    <a:pt x="5010150" y="0"/>
                  </a:moveTo>
                  <a:lnTo>
                    <a:pt x="333375" y="0"/>
                  </a:lnTo>
                  <a:lnTo>
                    <a:pt x="325190" y="100"/>
                  </a:lnTo>
                  <a:lnTo>
                    <a:pt x="284459" y="3609"/>
                  </a:lnTo>
                  <a:lnTo>
                    <a:pt x="244461" y="12074"/>
                  </a:lnTo>
                  <a:lnTo>
                    <a:pt x="205799" y="25374"/>
                  </a:lnTo>
                  <a:lnTo>
                    <a:pt x="169052" y="43308"/>
                  </a:lnTo>
                  <a:lnTo>
                    <a:pt x="134784" y="65606"/>
                  </a:lnTo>
                  <a:lnTo>
                    <a:pt x="103500" y="91927"/>
                  </a:lnTo>
                  <a:lnTo>
                    <a:pt x="75674" y="121881"/>
                  </a:lnTo>
                  <a:lnTo>
                    <a:pt x="51718" y="155020"/>
                  </a:lnTo>
                  <a:lnTo>
                    <a:pt x="32006" y="190836"/>
                  </a:lnTo>
                  <a:lnTo>
                    <a:pt x="16826" y="228797"/>
                  </a:lnTo>
                  <a:lnTo>
                    <a:pt x="6404" y="268338"/>
                  </a:lnTo>
                  <a:lnTo>
                    <a:pt x="904" y="308848"/>
                  </a:lnTo>
                  <a:lnTo>
                    <a:pt x="0" y="333375"/>
                  </a:lnTo>
                  <a:lnTo>
                    <a:pt x="0" y="1409701"/>
                  </a:lnTo>
                  <a:lnTo>
                    <a:pt x="4676775" y="1409701"/>
                  </a:lnTo>
                  <a:lnTo>
                    <a:pt x="4684959" y="1409600"/>
                  </a:lnTo>
                  <a:lnTo>
                    <a:pt x="4725693" y="1406090"/>
                  </a:lnTo>
                  <a:lnTo>
                    <a:pt x="4765686" y="1397623"/>
                  </a:lnTo>
                  <a:lnTo>
                    <a:pt x="4804346" y="1384320"/>
                  </a:lnTo>
                  <a:lnTo>
                    <a:pt x="4841094" y="1366388"/>
                  </a:lnTo>
                  <a:lnTo>
                    <a:pt x="4875363" y="1344093"/>
                  </a:lnTo>
                  <a:lnTo>
                    <a:pt x="4906654" y="1317772"/>
                  </a:lnTo>
                  <a:lnTo>
                    <a:pt x="4934470" y="1287815"/>
                  </a:lnTo>
                  <a:lnTo>
                    <a:pt x="4958430" y="1254676"/>
                  </a:lnTo>
                  <a:lnTo>
                    <a:pt x="4978139" y="1218858"/>
                  </a:lnTo>
                  <a:lnTo>
                    <a:pt x="4993324" y="1180902"/>
                  </a:lnTo>
                  <a:lnTo>
                    <a:pt x="5003749" y="1141361"/>
                  </a:lnTo>
                  <a:lnTo>
                    <a:pt x="5009249" y="1100845"/>
                  </a:lnTo>
                  <a:lnTo>
                    <a:pt x="5010150" y="1076325"/>
                  </a:lnTo>
                  <a:lnTo>
                    <a:pt x="5010150" y="0"/>
                  </a:lnTo>
                  <a:close/>
                </a:path>
              </a:pathLst>
            </a:custGeom>
            <a:solidFill>
              <a:srgbClr val="0F15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09600" y="3971925"/>
              <a:ext cx="5010150" cy="1409700"/>
            </a:xfrm>
            <a:custGeom>
              <a:avLst/>
              <a:gdLst/>
              <a:ahLst/>
              <a:cxnLst/>
              <a:rect l="l" t="t" r="r" b="b"/>
              <a:pathLst>
                <a:path w="5010150" h="1409700">
                  <a:moveTo>
                    <a:pt x="0" y="1409701"/>
                  </a:moveTo>
                  <a:lnTo>
                    <a:pt x="0" y="333375"/>
                  </a:lnTo>
                  <a:lnTo>
                    <a:pt x="100" y="325188"/>
                  </a:lnTo>
                  <a:lnTo>
                    <a:pt x="3607" y="284460"/>
                  </a:lnTo>
                  <a:lnTo>
                    <a:pt x="12077" y="244463"/>
                  </a:lnTo>
                  <a:lnTo>
                    <a:pt x="25374" y="205790"/>
                  </a:lnTo>
                  <a:lnTo>
                    <a:pt x="43309" y="169055"/>
                  </a:lnTo>
                  <a:lnTo>
                    <a:pt x="65604" y="134781"/>
                  </a:lnTo>
                  <a:lnTo>
                    <a:pt x="91926" y="103495"/>
                  </a:lnTo>
                  <a:lnTo>
                    <a:pt x="121885" y="75666"/>
                  </a:lnTo>
                  <a:lnTo>
                    <a:pt x="155023" y="51719"/>
                  </a:lnTo>
                  <a:lnTo>
                    <a:pt x="190838" y="32004"/>
                  </a:lnTo>
                  <a:lnTo>
                    <a:pt x="228799" y="16825"/>
                  </a:lnTo>
                  <a:lnTo>
                    <a:pt x="268337" y="6400"/>
                  </a:lnTo>
                  <a:lnTo>
                    <a:pt x="308853" y="900"/>
                  </a:lnTo>
                  <a:lnTo>
                    <a:pt x="333375" y="0"/>
                  </a:lnTo>
                  <a:lnTo>
                    <a:pt x="5010150" y="0"/>
                  </a:lnTo>
                  <a:lnTo>
                    <a:pt x="5010150" y="1076325"/>
                  </a:lnTo>
                  <a:lnTo>
                    <a:pt x="5010050" y="1084509"/>
                  </a:lnTo>
                  <a:lnTo>
                    <a:pt x="5006540" y="1125243"/>
                  </a:lnTo>
                  <a:lnTo>
                    <a:pt x="4998075" y="1165236"/>
                  </a:lnTo>
                  <a:lnTo>
                    <a:pt x="4984775" y="1203901"/>
                  </a:lnTo>
                  <a:lnTo>
                    <a:pt x="4966836" y="1240644"/>
                  </a:lnTo>
                  <a:lnTo>
                    <a:pt x="4944541" y="1274914"/>
                  </a:lnTo>
                  <a:lnTo>
                    <a:pt x="4918227" y="1306197"/>
                  </a:lnTo>
                  <a:lnTo>
                    <a:pt x="4888268" y="1334027"/>
                  </a:lnTo>
                  <a:lnTo>
                    <a:pt x="4855129" y="1357977"/>
                  </a:lnTo>
                  <a:lnTo>
                    <a:pt x="4819311" y="1377690"/>
                  </a:lnTo>
                  <a:lnTo>
                    <a:pt x="4781352" y="1392871"/>
                  </a:lnTo>
                  <a:lnTo>
                    <a:pt x="4741811" y="1403291"/>
                  </a:lnTo>
                  <a:lnTo>
                    <a:pt x="4701295" y="1408796"/>
                  </a:lnTo>
                  <a:lnTo>
                    <a:pt x="4676775" y="1409701"/>
                  </a:lnTo>
                  <a:lnTo>
                    <a:pt x="0" y="1409701"/>
                  </a:lnTo>
                  <a:close/>
                </a:path>
              </a:pathLst>
            </a:custGeom>
            <a:ln w="19050">
              <a:solidFill>
                <a:srgbClr val="002A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77875" y="4135437"/>
            <a:ext cx="4377055" cy="1064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60" dirty="0">
                <a:solidFill>
                  <a:srgbClr val="EBEDF0"/>
                </a:solidFill>
                <a:latin typeface="Tahoma"/>
                <a:cs typeface="Tahoma"/>
              </a:rPr>
              <a:t>CSV</a:t>
            </a:r>
            <a:r>
              <a:rPr sz="1650" b="1" spc="-160" dirty="0">
                <a:solidFill>
                  <a:srgbClr val="EBEDF0"/>
                </a:solidFill>
                <a:latin typeface="Tahoma"/>
                <a:cs typeface="Tahoma"/>
              </a:rPr>
              <a:t> </a:t>
            </a:r>
            <a:r>
              <a:rPr sz="1650" b="1" spc="-25" dirty="0">
                <a:solidFill>
                  <a:srgbClr val="EBEDF0"/>
                </a:solidFill>
                <a:latin typeface="Tahoma"/>
                <a:cs typeface="Tahoma"/>
              </a:rPr>
              <a:t>File</a:t>
            </a:r>
            <a:r>
              <a:rPr sz="1650" b="1" spc="-160" dirty="0">
                <a:solidFill>
                  <a:srgbClr val="EBEDF0"/>
                </a:solidFill>
                <a:latin typeface="Tahoma"/>
                <a:cs typeface="Tahoma"/>
              </a:rPr>
              <a:t> </a:t>
            </a:r>
            <a:r>
              <a:rPr sz="1650" b="1" spc="-10" dirty="0">
                <a:solidFill>
                  <a:srgbClr val="EBEDF0"/>
                </a:solidFill>
                <a:latin typeface="Tahoma"/>
                <a:cs typeface="Tahoma"/>
              </a:rPr>
              <a:t>Storage</a:t>
            </a:r>
            <a:endParaRPr sz="1650">
              <a:latin typeface="Tahoma"/>
              <a:cs typeface="Tahoma"/>
            </a:endParaRPr>
          </a:p>
          <a:p>
            <a:pPr marL="12700" marR="5080">
              <a:lnSpc>
                <a:spcPct val="108800"/>
              </a:lnSpc>
              <a:spcBef>
                <a:spcPts val="880"/>
              </a:spcBef>
            </a:pP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The</a:t>
            </a:r>
            <a:r>
              <a:rPr sz="1350" spc="-10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primary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repository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EBEDF0"/>
                </a:solidFill>
                <a:latin typeface="Verdana"/>
                <a:cs typeface="Verdana"/>
              </a:rPr>
              <a:t>for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EBEDF0"/>
                </a:solidFill>
                <a:latin typeface="Verdana"/>
                <a:cs typeface="Verdana"/>
              </a:rPr>
              <a:t>all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EBEDF0"/>
                </a:solidFill>
                <a:latin typeface="Verdana"/>
                <a:cs typeface="Verdana"/>
              </a:rPr>
              <a:t>expense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EBEDF0"/>
                </a:solidFill>
                <a:latin typeface="Verdana"/>
                <a:cs typeface="Verdana"/>
              </a:rPr>
              <a:t>records.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EBEDF0"/>
                </a:solidFill>
                <a:latin typeface="Verdana"/>
                <a:cs typeface="Verdana"/>
              </a:rPr>
              <a:t>Data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25" dirty="0">
                <a:solidFill>
                  <a:srgbClr val="EBEDF0"/>
                </a:solidFill>
                <a:latin typeface="Verdana"/>
                <a:cs typeface="Verdana"/>
              </a:rPr>
              <a:t>is </a:t>
            </a:r>
            <a:r>
              <a:rPr sz="1350" spc="-70" dirty="0">
                <a:solidFill>
                  <a:srgbClr val="EBEDF0"/>
                </a:solidFill>
                <a:latin typeface="Verdana"/>
                <a:cs typeface="Verdana"/>
              </a:rPr>
              <a:t>stored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in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a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structured,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comma-</a:t>
            </a:r>
            <a:r>
              <a:rPr sz="1350" spc="-75" dirty="0">
                <a:solidFill>
                  <a:srgbClr val="EBEDF0"/>
                </a:solidFill>
                <a:latin typeface="Verdana"/>
                <a:cs typeface="Verdana"/>
              </a:rPr>
              <a:t>separated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EBEDF0"/>
                </a:solidFill>
                <a:latin typeface="Verdana"/>
                <a:cs typeface="Verdana"/>
              </a:rPr>
              <a:t>values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EBEDF0"/>
                </a:solidFill>
                <a:latin typeface="Verdana"/>
                <a:cs typeface="Verdana"/>
              </a:rPr>
              <a:t>format, 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making</a:t>
            </a:r>
            <a:r>
              <a:rPr sz="1350" spc="-114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EBEDF0"/>
                </a:solidFill>
                <a:latin typeface="Verdana"/>
                <a:cs typeface="Verdana"/>
              </a:rPr>
              <a:t>it</a:t>
            </a:r>
            <a:r>
              <a:rPr sz="1350" spc="-11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EBEDF0"/>
                </a:solidFill>
                <a:latin typeface="Verdana"/>
                <a:cs typeface="Verdana"/>
              </a:rPr>
              <a:t>easy</a:t>
            </a:r>
            <a:r>
              <a:rPr sz="1350" spc="-11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EBEDF0"/>
                </a:solidFill>
                <a:latin typeface="Verdana"/>
                <a:cs typeface="Verdana"/>
              </a:rPr>
              <a:t>to</a:t>
            </a:r>
            <a:r>
              <a:rPr sz="1350" spc="-114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read</a:t>
            </a:r>
            <a:r>
              <a:rPr sz="1350" spc="-11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and</a:t>
            </a:r>
            <a:r>
              <a:rPr sz="1350" spc="-11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EBEDF0"/>
                </a:solidFill>
                <a:latin typeface="Verdana"/>
                <a:cs typeface="Verdana"/>
              </a:rPr>
              <a:t>manipulate.</a:t>
            </a:r>
            <a:endParaRPr sz="1350">
              <a:latin typeface="Verdana"/>
              <a:cs typeface="Verdan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800725" y="3962400"/>
            <a:ext cx="5029200" cy="1428750"/>
            <a:chOff x="5800725" y="3962400"/>
            <a:chExt cx="5029200" cy="1428750"/>
          </a:xfrm>
        </p:grpSpPr>
        <p:sp>
          <p:nvSpPr>
            <p:cNvPr id="18" name="object 18"/>
            <p:cNvSpPr/>
            <p:nvPr/>
          </p:nvSpPr>
          <p:spPr>
            <a:xfrm>
              <a:off x="5810250" y="3971925"/>
              <a:ext cx="5010150" cy="1409700"/>
            </a:xfrm>
            <a:custGeom>
              <a:avLst/>
              <a:gdLst/>
              <a:ahLst/>
              <a:cxnLst/>
              <a:rect l="l" t="t" r="r" b="b"/>
              <a:pathLst>
                <a:path w="5010150" h="1409700">
                  <a:moveTo>
                    <a:pt x="5010150" y="0"/>
                  </a:moveTo>
                  <a:lnTo>
                    <a:pt x="333375" y="0"/>
                  </a:lnTo>
                  <a:lnTo>
                    <a:pt x="325190" y="100"/>
                  </a:lnTo>
                  <a:lnTo>
                    <a:pt x="284456" y="3609"/>
                  </a:lnTo>
                  <a:lnTo>
                    <a:pt x="244463" y="12074"/>
                  </a:lnTo>
                  <a:lnTo>
                    <a:pt x="205803" y="25374"/>
                  </a:lnTo>
                  <a:lnTo>
                    <a:pt x="169055" y="43308"/>
                  </a:lnTo>
                  <a:lnTo>
                    <a:pt x="134786" y="65606"/>
                  </a:lnTo>
                  <a:lnTo>
                    <a:pt x="103495" y="91927"/>
                  </a:lnTo>
                  <a:lnTo>
                    <a:pt x="75679" y="121881"/>
                  </a:lnTo>
                  <a:lnTo>
                    <a:pt x="51719" y="155020"/>
                  </a:lnTo>
                  <a:lnTo>
                    <a:pt x="32005" y="190836"/>
                  </a:lnTo>
                  <a:lnTo>
                    <a:pt x="16825" y="228797"/>
                  </a:lnTo>
                  <a:lnTo>
                    <a:pt x="6400" y="268338"/>
                  </a:lnTo>
                  <a:lnTo>
                    <a:pt x="905" y="308848"/>
                  </a:lnTo>
                  <a:lnTo>
                    <a:pt x="0" y="333375"/>
                  </a:lnTo>
                  <a:lnTo>
                    <a:pt x="0" y="1409701"/>
                  </a:lnTo>
                  <a:lnTo>
                    <a:pt x="4676775" y="1409701"/>
                  </a:lnTo>
                  <a:lnTo>
                    <a:pt x="4684961" y="1409600"/>
                  </a:lnTo>
                  <a:lnTo>
                    <a:pt x="4725693" y="1406090"/>
                  </a:lnTo>
                  <a:lnTo>
                    <a:pt x="4765686" y="1397623"/>
                  </a:lnTo>
                  <a:lnTo>
                    <a:pt x="4804346" y="1384320"/>
                  </a:lnTo>
                  <a:lnTo>
                    <a:pt x="4841094" y="1366388"/>
                  </a:lnTo>
                  <a:lnTo>
                    <a:pt x="4875363" y="1344093"/>
                  </a:lnTo>
                  <a:lnTo>
                    <a:pt x="4906647" y="1317772"/>
                  </a:lnTo>
                  <a:lnTo>
                    <a:pt x="4934470" y="1287815"/>
                  </a:lnTo>
                  <a:lnTo>
                    <a:pt x="4958430" y="1254676"/>
                  </a:lnTo>
                  <a:lnTo>
                    <a:pt x="4978144" y="1218858"/>
                  </a:lnTo>
                  <a:lnTo>
                    <a:pt x="4993324" y="1180902"/>
                  </a:lnTo>
                  <a:lnTo>
                    <a:pt x="5003749" y="1141361"/>
                  </a:lnTo>
                  <a:lnTo>
                    <a:pt x="5009244" y="1100845"/>
                  </a:lnTo>
                  <a:lnTo>
                    <a:pt x="5010150" y="1076325"/>
                  </a:lnTo>
                  <a:lnTo>
                    <a:pt x="5010150" y="0"/>
                  </a:lnTo>
                  <a:close/>
                </a:path>
              </a:pathLst>
            </a:custGeom>
            <a:solidFill>
              <a:srgbClr val="0F15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810250" y="3971925"/>
              <a:ext cx="5010150" cy="1409700"/>
            </a:xfrm>
            <a:custGeom>
              <a:avLst/>
              <a:gdLst/>
              <a:ahLst/>
              <a:cxnLst/>
              <a:rect l="l" t="t" r="r" b="b"/>
              <a:pathLst>
                <a:path w="5010150" h="1409700">
                  <a:moveTo>
                    <a:pt x="0" y="1409701"/>
                  </a:moveTo>
                  <a:lnTo>
                    <a:pt x="0" y="333375"/>
                  </a:lnTo>
                  <a:lnTo>
                    <a:pt x="100" y="325188"/>
                  </a:lnTo>
                  <a:lnTo>
                    <a:pt x="3611" y="284460"/>
                  </a:lnTo>
                  <a:lnTo>
                    <a:pt x="12074" y="244463"/>
                  </a:lnTo>
                  <a:lnTo>
                    <a:pt x="25374" y="205790"/>
                  </a:lnTo>
                  <a:lnTo>
                    <a:pt x="43313" y="169055"/>
                  </a:lnTo>
                  <a:lnTo>
                    <a:pt x="65608" y="134781"/>
                  </a:lnTo>
                  <a:lnTo>
                    <a:pt x="91922" y="103495"/>
                  </a:lnTo>
                  <a:lnTo>
                    <a:pt x="121881" y="75666"/>
                  </a:lnTo>
                  <a:lnTo>
                    <a:pt x="155020" y="51719"/>
                  </a:lnTo>
                  <a:lnTo>
                    <a:pt x="190838" y="32004"/>
                  </a:lnTo>
                  <a:lnTo>
                    <a:pt x="228797" y="16825"/>
                  </a:lnTo>
                  <a:lnTo>
                    <a:pt x="268338" y="6400"/>
                  </a:lnTo>
                  <a:lnTo>
                    <a:pt x="308854" y="900"/>
                  </a:lnTo>
                  <a:lnTo>
                    <a:pt x="333375" y="0"/>
                  </a:lnTo>
                  <a:lnTo>
                    <a:pt x="5010150" y="0"/>
                  </a:lnTo>
                  <a:lnTo>
                    <a:pt x="5010150" y="1076325"/>
                  </a:lnTo>
                  <a:lnTo>
                    <a:pt x="5010049" y="1084509"/>
                  </a:lnTo>
                  <a:lnTo>
                    <a:pt x="5006538" y="1125243"/>
                  </a:lnTo>
                  <a:lnTo>
                    <a:pt x="4998075" y="1165236"/>
                  </a:lnTo>
                  <a:lnTo>
                    <a:pt x="4984775" y="1203901"/>
                  </a:lnTo>
                  <a:lnTo>
                    <a:pt x="4966836" y="1240644"/>
                  </a:lnTo>
                  <a:lnTo>
                    <a:pt x="4944541" y="1274914"/>
                  </a:lnTo>
                  <a:lnTo>
                    <a:pt x="4918222" y="1306197"/>
                  </a:lnTo>
                  <a:lnTo>
                    <a:pt x="4888268" y="1334027"/>
                  </a:lnTo>
                  <a:lnTo>
                    <a:pt x="4855129" y="1357977"/>
                  </a:lnTo>
                  <a:lnTo>
                    <a:pt x="4819311" y="1377690"/>
                  </a:lnTo>
                  <a:lnTo>
                    <a:pt x="4781352" y="1392871"/>
                  </a:lnTo>
                  <a:lnTo>
                    <a:pt x="4741811" y="1403291"/>
                  </a:lnTo>
                  <a:lnTo>
                    <a:pt x="4701301" y="1408796"/>
                  </a:lnTo>
                  <a:lnTo>
                    <a:pt x="4676775" y="1409701"/>
                  </a:lnTo>
                  <a:lnTo>
                    <a:pt x="0" y="1409701"/>
                  </a:lnTo>
                  <a:close/>
                </a:path>
              </a:pathLst>
            </a:custGeom>
            <a:ln w="19050">
              <a:solidFill>
                <a:srgbClr val="002A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978525" y="4135437"/>
            <a:ext cx="4549775" cy="1064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-30" dirty="0">
                <a:solidFill>
                  <a:srgbClr val="EBEDF0"/>
                </a:solidFill>
                <a:latin typeface="Tahoma"/>
                <a:cs typeface="Tahoma"/>
              </a:rPr>
              <a:t>TXT</a:t>
            </a:r>
            <a:r>
              <a:rPr sz="1650" b="1" spc="-150" dirty="0">
                <a:solidFill>
                  <a:srgbClr val="EBEDF0"/>
                </a:solidFill>
                <a:latin typeface="Tahoma"/>
                <a:cs typeface="Tahoma"/>
              </a:rPr>
              <a:t> </a:t>
            </a:r>
            <a:r>
              <a:rPr sz="1650" b="1" spc="-10" dirty="0">
                <a:solidFill>
                  <a:srgbClr val="EBEDF0"/>
                </a:solidFill>
                <a:latin typeface="Tahoma"/>
                <a:cs typeface="Tahoma"/>
              </a:rPr>
              <a:t>Backup</a:t>
            </a:r>
            <a:endParaRPr sz="1650">
              <a:latin typeface="Tahoma"/>
              <a:cs typeface="Tahoma"/>
            </a:endParaRPr>
          </a:p>
          <a:p>
            <a:pPr marL="12700" marR="5080">
              <a:lnSpc>
                <a:spcPct val="108800"/>
              </a:lnSpc>
              <a:spcBef>
                <a:spcPts val="880"/>
              </a:spcBef>
            </a:pPr>
            <a:r>
              <a:rPr sz="1350" spc="-70" dirty="0">
                <a:solidFill>
                  <a:srgbClr val="EBEDF0"/>
                </a:solidFill>
                <a:latin typeface="Verdana"/>
                <a:cs typeface="Verdana"/>
              </a:rPr>
              <a:t>An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essential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safety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EBEDF0"/>
                </a:solidFill>
                <a:latin typeface="Verdana"/>
                <a:cs typeface="Verdana"/>
              </a:rPr>
              <a:t>net.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35" dirty="0">
                <a:solidFill>
                  <a:srgbClr val="EBEDF0"/>
                </a:solidFill>
                <a:latin typeface="Verdana"/>
                <a:cs typeface="Verdana"/>
              </a:rPr>
              <a:t>A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duplicate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30" dirty="0">
                <a:solidFill>
                  <a:srgbClr val="EBEDF0"/>
                </a:solidFill>
                <a:latin typeface="Verdana"/>
                <a:cs typeface="Verdana"/>
              </a:rPr>
              <a:t>of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the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EBEDF0"/>
                </a:solidFill>
                <a:latin typeface="Verdana"/>
                <a:cs typeface="Verdana"/>
              </a:rPr>
              <a:t>expense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EBEDF0"/>
                </a:solidFill>
                <a:latin typeface="Verdana"/>
                <a:cs typeface="Verdana"/>
              </a:rPr>
              <a:t>data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25" dirty="0">
                <a:solidFill>
                  <a:srgbClr val="EBEDF0"/>
                </a:solidFill>
                <a:latin typeface="Verdana"/>
                <a:cs typeface="Verdana"/>
              </a:rPr>
              <a:t>is </a:t>
            </a:r>
            <a:r>
              <a:rPr sz="1350" spc="-70" dirty="0">
                <a:solidFill>
                  <a:srgbClr val="EBEDF0"/>
                </a:solidFill>
                <a:latin typeface="Verdana"/>
                <a:cs typeface="Verdana"/>
              </a:rPr>
              <a:t>saved</a:t>
            </a:r>
            <a:r>
              <a:rPr sz="1350" spc="-114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in</a:t>
            </a:r>
            <a:r>
              <a:rPr sz="1350" spc="-114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a</a:t>
            </a:r>
            <a:r>
              <a:rPr sz="1350" spc="-11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plain</a:t>
            </a:r>
            <a:r>
              <a:rPr sz="1350" spc="-114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EBEDF0"/>
                </a:solidFill>
                <a:latin typeface="Verdana"/>
                <a:cs typeface="Verdana"/>
              </a:rPr>
              <a:t>text</a:t>
            </a:r>
            <a:r>
              <a:rPr sz="1350" spc="-11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EBEDF0"/>
                </a:solidFill>
                <a:latin typeface="Verdana"/>
                <a:cs typeface="Verdana"/>
              </a:rPr>
              <a:t>file,</a:t>
            </a:r>
            <a:r>
              <a:rPr sz="1350" spc="-114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providing</a:t>
            </a:r>
            <a:r>
              <a:rPr sz="1350" spc="-11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a</a:t>
            </a:r>
            <a:r>
              <a:rPr sz="1350" spc="-114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EBEDF0"/>
                </a:solidFill>
                <a:latin typeface="Verdana"/>
                <a:cs typeface="Verdana"/>
              </a:rPr>
              <a:t>simple,</a:t>
            </a:r>
            <a:r>
              <a:rPr sz="1350" spc="-11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EBEDF0"/>
                </a:solidFill>
                <a:latin typeface="Verdana"/>
                <a:cs typeface="Verdana"/>
              </a:rPr>
              <a:t>human- </a:t>
            </a:r>
            <a:r>
              <a:rPr sz="1350" spc="-65" dirty="0">
                <a:solidFill>
                  <a:srgbClr val="EBEDF0"/>
                </a:solidFill>
                <a:latin typeface="Verdana"/>
                <a:cs typeface="Verdana"/>
              </a:rPr>
              <a:t>readable</a:t>
            </a:r>
            <a:r>
              <a:rPr sz="1350" spc="-114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EBEDF0"/>
                </a:solidFill>
                <a:latin typeface="Verdana"/>
                <a:cs typeface="Verdana"/>
              </a:rPr>
              <a:t>recovery</a:t>
            </a:r>
            <a:r>
              <a:rPr sz="1350" spc="-114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EBEDF0"/>
                </a:solidFill>
                <a:latin typeface="Verdana"/>
                <a:cs typeface="Verdana"/>
              </a:rPr>
              <a:t>option.</a:t>
            </a:r>
            <a:endParaRPr sz="13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430000" cy="9906000"/>
          </a:xfrm>
          <a:custGeom>
            <a:avLst/>
            <a:gdLst/>
            <a:ahLst/>
            <a:cxnLst/>
            <a:rect l="l" t="t" r="r" b="b"/>
            <a:pathLst>
              <a:path w="11430000" h="6438900">
                <a:moveTo>
                  <a:pt x="11430000" y="0"/>
                </a:moveTo>
                <a:lnTo>
                  <a:pt x="0" y="0"/>
                </a:lnTo>
                <a:lnTo>
                  <a:pt x="0" y="6438900"/>
                </a:lnTo>
                <a:lnTo>
                  <a:pt x="11430000" y="64389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1" y="253"/>
            <a:ext cx="4572001" cy="708634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873625" y="1987550"/>
            <a:ext cx="5685155" cy="107315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ts val="4200"/>
              </a:lnSpc>
              <a:spcBef>
                <a:spcPts val="50"/>
              </a:spcBef>
            </a:pPr>
            <a:r>
              <a:rPr spc="-105" dirty="0">
                <a:solidFill>
                  <a:srgbClr val="FFFFFF"/>
                </a:solidFill>
              </a:rPr>
              <a:t>Effortless</a:t>
            </a:r>
            <a:r>
              <a:rPr spc="-320" dirty="0">
                <a:solidFill>
                  <a:srgbClr val="FFFFFF"/>
                </a:solidFill>
              </a:rPr>
              <a:t> </a:t>
            </a:r>
            <a:r>
              <a:rPr spc="-95" dirty="0">
                <a:solidFill>
                  <a:srgbClr val="FFFFFF"/>
                </a:solidFill>
              </a:rPr>
              <a:t>Expense</a:t>
            </a:r>
            <a:r>
              <a:rPr spc="-320" dirty="0">
                <a:solidFill>
                  <a:srgbClr val="FFFFFF"/>
                </a:solidFill>
              </a:rPr>
              <a:t> </a:t>
            </a:r>
            <a:r>
              <a:rPr spc="-105" dirty="0">
                <a:solidFill>
                  <a:srgbClr val="FFFFFF"/>
                </a:solidFill>
              </a:rPr>
              <a:t>Tracking: </a:t>
            </a:r>
            <a:r>
              <a:rPr spc="225" dirty="0">
                <a:solidFill>
                  <a:srgbClr val="FFFFFF"/>
                </a:solidFill>
              </a:rPr>
              <a:t>A</a:t>
            </a:r>
            <a:r>
              <a:rPr spc="-365" dirty="0">
                <a:solidFill>
                  <a:srgbClr val="FFFFFF"/>
                </a:solidFill>
              </a:rPr>
              <a:t> </a:t>
            </a:r>
            <a:r>
              <a:rPr spc="-135" dirty="0">
                <a:solidFill>
                  <a:srgbClr val="FFFFFF"/>
                </a:solidFill>
              </a:rPr>
              <a:t>Simple</a:t>
            </a:r>
            <a:r>
              <a:rPr spc="-365" dirty="0">
                <a:solidFill>
                  <a:srgbClr val="FFFFFF"/>
                </a:solidFill>
              </a:rPr>
              <a:t> </a:t>
            </a:r>
            <a:r>
              <a:rPr spc="-10" dirty="0">
                <a:solidFill>
                  <a:srgbClr val="FFFFFF"/>
                </a:solidFill>
              </a:rPr>
              <a:t>Solution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73625" y="3269615"/>
            <a:ext cx="5907405" cy="1130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4300"/>
              </a:lnSpc>
              <a:spcBef>
                <a:spcPts val="100"/>
              </a:spcBef>
            </a:pPr>
            <a:r>
              <a:rPr sz="1350" spc="-70" dirty="0">
                <a:solidFill>
                  <a:srgbClr val="FFFFFF"/>
                </a:solidFill>
                <a:latin typeface="Verdana"/>
                <a:cs typeface="Verdana"/>
              </a:rPr>
              <a:t>Welcome</a:t>
            </a:r>
            <a:r>
              <a:rPr sz="13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35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3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FFFFFF"/>
                </a:solidFill>
                <a:latin typeface="Verdana"/>
                <a:cs typeface="Verdana"/>
              </a:rPr>
              <a:t>presentation</a:t>
            </a:r>
            <a:r>
              <a:rPr sz="135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135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3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FFFFFF"/>
                </a:solidFill>
                <a:latin typeface="Verdana"/>
                <a:cs typeface="Verdana"/>
              </a:rPr>
              <a:t>straightforward,</a:t>
            </a:r>
            <a:r>
              <a:rPr sz="135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FFFFFF"/>
                </a:solidFill>
                <a:latin typeface="Verdana"/>
                <a:cs typeface="Verdana"/>
              </a:rPr>
              <a:t>user-</a:t>
            </a:r>
            <a:r>
              <a:rPr sz="1350" spc="-65" dirty="0">
                <a:solidFill>
                  <a:srgbClr val="FFFFFF"/>
                </a:solidFill>
                <a:latin typeface="Verdana"/>
                <a:cs typeface="Verdana"/>
              </a:rPr>
              <a:t>friendly</a:t>
            </a:r>
            <a:r>
              <a:rPr sz="13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FFFFFF"/>
                </a:solidFill>
                <a:latin typeface="Verdana"/>
                <a:cs typeface="Verdana"/>
              </a:rPr>
              <a:t>tool</a:t>
            </a:r>
            <a:r>
              <a:rPr sz="135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FFFFFF"/>
                </a:solidFill>
                <a:latin typeface="Verdana"/>
                <a:cs typeface="Verdana"/>
              </a:rPr>
              <a:t>designed </a:t>
            </a:r>
            <a:r>
              <a:rPr sz="1350" spc="-8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35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FFFFFF"/>
                </a:solidFill>
                <a:latin typeface="Verdana"/>
                <a:cs typeface="Verdana"/>
              </a:rPr>
              <a:t>simplify</a:t>
            </a:r>
            <a:r>
              <a:rPr sz="135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FFFFFF"/>
                </a:solidFill>
                <a:latin typeface="Verdana"/>
                <a:cs typeface="Verdana"/>
              </a:rPr>
              <a:t>your</a:t>
            </a:r>
            <a:r>
              <a:rPr sz="135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FFFFFF"/>
                </a:solidFill>
                <a:latin typeface="Verdana"/>
                <a:cs typeface="Verdana"/>
              </a:rPr>
              <a:t>financial</a:t>
            </a:r>
            <a:r>
              <a:rPr sz="13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100" dirty="0">
                <a:solidFill>
                  <a:srgbClr val="FFFFFF"/>
                </a:solidFill>
                <a:latin typeface="Verdana"/>
                <a:cs typeface="Verdana"/>
              </a:rPr>
              <a:t>management.</a:t>
            </a:r>
            <a:r>
              <a:rPr sz="135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45" dirty="0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sz="135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FFFFFF"/>
                </a:solidFill>
                <a:latin typeface="Verdana"/>
                <a:cs typeface="Verdana"/>
              </a:rPr>
              <a:t>project</a:t>
            </a:r>
            <a:r>
              <a:rPr sz="135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FFFFFF"/>
                </a:solidFill>
                <a:latin typeface="Verdana"/>
                <a:cs typeface="Verdana"/>
              </a:rPr>
              <a:t>aims</a:t>
            </a:r>
            <a:r>
              <a:rPr sz="13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35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FFFFFF"/>
                </a:solidFill>
                <a:latin typeface="Verdana"/>
                <a:cs typeface="Verdana"/>
              </a:rPr>
              <a:t>bring</a:t>
            </a:r>
            <a:r>
              <a:rPr sz="135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FFFFFF"/>
                </a:solidFill>
                <a:latin typeface="Verdana"/>
                <a:cs typeface="Verdana"/>
              </a:rPr>
              <a:t>clarity</a:t>
            </a:r>
            <a:r>
              <a:rPr sz="13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2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1350" spc="-70" dirty="0">
                <a:solidFill>
                  <a:srgbClr val="FFFFFF"/>
                </a:solidFill>
                <a:latin typeface="Verdana"/>
                <a:cs typeface="Verdana"/>
              </a:rPr>
              <a:t>control</a:t>
            </a:r>
            <a:r>
              <a:rPr sz="135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35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FFFFFF"/>
                </a:solidFill>
                <a:latin typeface="Verdana"/>
                <a:cs typeface="Verdana"/>
              </a:rPr>
              <a:t>your</a:t>
            </a:r>
            <a:r>
              <a:rPr sz="135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FFFFFF"/>
                </a:solidFill>
                <a:latin typeface="Verdana"/>
                <a:cs typeface="Verdana"/>
              </a:rPr>
              <a:t>daily</a:t>
            </a:r>
            <a:r>
              <a:rPr sz="13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FFFFFF"/>
                </a:solidFill>
                <a:latin typeface="Verdana"/>
                <a:cs typeface="Verdana"/>
              </a:rPr>
              <a:t>spending,</a:t>
            </a:r>
            <a:r>
              <a:rPr sz="135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FFFFFF"/>
                </a:solidFill>
                <a:latin typeface="Verdana"/>
                <a:cs typeface="Verdana"/>
              </a:rPr>
              <a:t>ensuring</a:t>
            </a:r>
            <a:r>
              <a:rPr sz="135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FFFFFF"/>
                </a:solidFill>
                <a:latin typeface="Verdana"/>
                <a:cs typeface="Verdana"/>
              </a:rPr>
              <a:t>every</a:t>
            </a:r>
            <a:r>
              <a:rPr sz="135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FFFFFF"/>
                </a:solidFill>
                <a:latin typeface="Verdana"/>
                <a:cs typeface="Verdana"/>
              </a:rPr>
              <a:t>penny</a:t>
            </a:r>
            <a:r>
              <a:rPr sz="13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45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135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FFFFFF"/>
                </a:solidFill>
                <a:latin typeface="Verdana"/>
                <a:cs typeface="Verdana"/>
              </a:rPr>
              <a:t>accounted</a:t>
            </a:r>
            <a:r>
              <a:rPr sz="135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135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20" dirty="0">
                <a:solidFill>
                  <a:srgbClr val="FFFFFF"/>
                </a:solidFill>
                <a:latin typeface="Verdana"/>
                <a:cs typeface="Verdana"/>
              </a:rPr>
              <a:t>with </a:t>
            </a:r>
            <a:r>
              <a:rPr sz="1350" spc="-110" dirty="0">
                <a:solidFill>
                  <a:srgbClr val="FFFFFF"/>
                </a:solidFill>
                <a:latin typeface="Verdana"/>
                <a:cs typeface="Verdana"/>
              </a:rPr>
              <a:t>minimal</a:t>
            </a:r>
            <a:r>
              <a:rPr sz="135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FFFFFF"/>
                </a:solidFill>
                <a:latin typeface="Verdana"/>
                <a:cs typeface="Verdana"/>
              </a:rPr>
              <a:t>effort.</a:t>
            </a:r>
            <a:endParaRPr sz="13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430000" cy="9677400"/>
          </a:xfrm>
          <a:custGeom>
            <a:avLst/>
            <a:gdLst/>
            <a:ahLst/>
            <a:cxnLst/>
            <a:rect l="l" t="t" r="r" b="b"/>
            <a:pathLst>
              <a:path w="11430000" h="8153400">
                <a:moveTo>
                  <a:pt x="11430000" y="0"/>
                </a:moveTo>
                <a:lnTo>
                  <a:pt x="0" y="0"/>
                </a:lnTo>
                <a:lnTo>
                  <a:pt x="0" y="8153400"/>
                </a:lnTo>
                <a:lnTo>
                  <a:pt x="11430000" y="81534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26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7375" y="454025"/>
            <a:ext cx="608203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20" dirty="0">
                <a:solidFill>
                  <a:srgbClr val="FFFFFF"/>
                </a:solidFill>
              </a:rPr>
              <a:t>Understanding</a:t>
            </a:r>
            <a:r>
              <a:rPr sz="2700" spc="-280" dirty="0">
                <a:solidFill>
                  <a:srgbClr val="FFFFFF"/>
                </a:solidFill>
              </a:rPr>
              <a:t> </a:t>
            </a:r>
            <a:r>
              <a:rPr sz="2700" spc="-125" dirty="0">
                <a:solidFill>
                  <a:srgbClr val="FFFFFF"/>
                </a:solidFill>
              </a:rPr>
              <a:t>the</a:t>
            </a:r>
            <a:r>
              <a:rPr sz="2700" spc="-280" dirty="0">
                <a:solidFill>
                  <a:srgbClr val="FFFFFF"/>
                </a:solidFill>
              </a:rPr>
              <a:t> </a:t>
            </a:r>
            <a:r>
              <a:rPr sz="2700" spc="-140" dirty="0">
                <a:solidFill>
                  <a:srgbClr val="FFFFFF"/>
                </a:solidFill>
              </a:rPr>
              <a:t>Flow:</a:t>
            </a:r>
            <a:r>
              <a:rPr sz="2700" spc="-280" dirty="0">
                <a:solidFill>
                  <a:srgbClr val="FFFFFF"/>
                </a:solidFill>
              </a:rPr>
              <a:t> </a:t>
            </a:r>
            <a:r>
              <a:rPr sz="2700" spc="-140" dirty="0">
                <a:solidFill>
                  <a:srgbClr val="FFFFFF"/>
                </a:solidFill>
              </a:rPr>
              <a:t>How</a:t>
            </a:r>
            <a:r>
              <a:rPr sz="2700" spc="-280" dirty="0">
                <a:solidFill>
                  <a:srgbClr val="FFFFFF"/>
                </a:solidFill>
              </a:rPr>
              <a:t> </a:t>
            </a:r>
            <a:r>
              <a:rPr sz="2700" spc="-370" dirty="0">
                <a:solidFill>
                  <a:srgbClr val="FFFFFF"/>
                </a:solidFill>
              </a:rPr>
              <a:t>It</a:t>
            </a:r>
            <a:r>
              <a:rPr sz="2700" spc="-280" dirty="0">
                <a:solidFill>
                  <a:srgbClr val="FFFFFF"/>
                </a:solidFill>
              </a:rPr>
              <a:t> </a:t>
            </a:r>
            <a:r>
              <a:rPr sz="2700" spc="-10" dirty="0">
                <a:solidFill>
                  <a:srgbClr val="FFFFFF"/>
                </a:solidFill>
              </a:rPr>
              <a:t>Works</a:t>
            </a:r>
            <a:endParaRPr sz="2700"/>
          </a:p>
        </p:txBody>
      </p:sp>
      <p:grpSp>
        <p:nvGrpSpPr>
          <p:cNvPr id="4" name="object 4"/>
          <p:cNvGrpSpPr/>
          <p:nvPr/>
        </p:nvGrpSpPr>
        <p:grpSpPr>
          <a:xfrm>
            <a:off x="4701196" y="1435990"/>
            <a:ext cx="2037080" cy="5320030"/>
            <a:chOff x="4701196" y="1435990"/>
            <a:chExt cx="2037080" cy="5320030"/>
          </a:xfrm>
        </p:grpSpPr>
        <p:sp>
          <p:nvSpPr>
            <p:cNvPr id="5" name="object 5"/>
            <p:cNvSpPr/>
            <p:nvPr/>
          </p:nvSpPr>
          <p:spPr>
            <a:xfrm>
              <a:off x="5535536" y="1441348"/>
              <a:ext cx="368300" cy="5309235"/>
            </a:xfrm>
            <a:custGeom>
              <a:avLst/>
              <a:gdLst/>
              <a:ahLst/>
              <a:cxnLst/>
              <a:rect l="l" t="t" r="r" b="b"/>
              <a:pathLst>
                <a:path w="368300" h="5309234">
                  <a:moveTo>
                    <a:pt x="184137" y="0"/>
                  </a:moveTo>
                  <a:lnTo>
                    <a:pt x="135188" y="6577"/>
                  </a:lnTo>
                  <a:lnTo>
                    <a:pt x="91202" y="25138"/>
                  </a:lnTo>
                  <a:lnTo>
                    <a:pt x="53935" y="53930"/>
                  </a:lnTo>
                  <a:lnTo>
                    <a:pt x="25141" y="91197"/>
                  </a:lnTo>
                  <a:lnTo>
                    <a:pt x="6578" y="135184"/>
                  </a:lnTo>
                  <a:lnTo>
                    <a:pt x="0" y="184137"/>
                  </a:lnTo>
                  <a:lnTo>
                    <a:pt x="0" y="1483271"/>
                  </a:lnTo>
                  <a:lnTo>
                    <a:pt x="184137" y="1483271"/>
                  </a:lnTo>
                  <a:lnTo>
                    <a:pt x="184137" y="2097049"/>
                  </a:lnTo>
                  <a:lnTo>
                    <a:pt x="0" y="2097049"/>
                  </a:lnTo>
                  <a:lnTo>
                    <a:pt x="0" y="3733761"/>
                  </a:lnTo>
                  <a:lnTo>
                    <a:pt x="184137" y="3733761"/>
                  </a:lnTo>
                  <a:lnTo>
                    <a:pt x="184137" y="4347527"/>
                  </a:lnTo>
                  <a:lnTo>
                    <a:pt x="0" y="4347527"/>
                  </a:lnTo>
                  <a:lnTo>
                    <a:pt x="0" y="5309095"/>
                  </a:lnTo>
                  <a:lnTo>
                    <a:pt x="368261" y="5309095"/>
                  </a:lnTo>
                  <a:lnTo>
                    <a:pt x="368261" y="3222282"/>
                  </a:lnTo>
                  <a:lnTo>
                    <a:pt x="184137" y="3222282"/>
                  </a:lnTo>
                  <a:lnTo>
                    <a:pt x="184137" y="2608516"/>
                  </a:lnTo>
                  <a:lnTo>
                    <a:pt x="368261" y="2608516"/>
                  </a:lnTo>
                  <a:lnTo>
                    <a:pt x="368261" y="971804"/>
                  </a:lnTo>
                  <a:lnTo>
                    <a:pt x="184137" y="971804"/>
                  </a:lnTo>
                  <a:lnTo>
                    <a:pt x="184137" y="358038"/>
                  </a:lnTo>
                  <a:lnTo>
                    <a:pt x="368261" y="358038"/>
                  </a:lnTo>
                  <a:lnTo>
                    <a:pt x="368261" y="184137"/>
                  </a:lnTo>
                  <a:lnTo>
                    <a:pt x="361684" y="135184"/>
                  </a:lnTo>
                  <a:lnTo>
                    <a:pt x="343123" y="91197"/>
                  </a:lnTo>
                  <a:lnTo>
                    <a:pt x="314332" y="53930"/>
                  </a:lnTo>
                  <a:lnTo>
                    <a:pt x="277068" y="25138"/>
                  </a:lnTo>
                  <a:lnTo>
                    <a:pt x="233084" y="6577"/>
                  </a:lnTo>
                  <a:lnTo>
                    <a:pt x="184137" y="0"/>
                  </a:lnTo>
                  <a:close/>
                </a:path>
              </a:pathLst>
            </a:custGeom>
            <a:solidFill>
              <a:srgbClr val="B8B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535536" y="1441348"/>
              <a:ext cx="368300" cy="5309235"/>
            </a:xfrm>
            <a:custGeom>
              <a:avLst/>
              <a:gdLst/>
              <a:ahLst/>
              <a:cxnLst/>
              <a:rect l="l" t="t" r="r" b="b"/>
              <a:pathLst>
                <a:path w="368300" h="5309234">
                  <a:moveTo>
                    <a:pt x="184137" y="0"/>
                  </a:moveTo>
                  <a:lnTo>
                    <a:pt x="233084" y="6577"/>
                  </a:lnTo>
                  <a:lnTo>
                    <a:pt x="277068" y="25138"/>
                  </a:lnTo>
                  <a:lnTo>
                    <a:pt x="314332" y="53930"/>
                  </a:lnTo>
                  <a:lnTo>
                    <a:pt x="343123" y="91197"/>
                  </a:lnTo>
                  <a:lnTo>
                    <a:pt x="361684" y="135184"/>
                  </a:lnTo>
                  <a:lnTo>
                    <a:pt x="368261" y="184137"/>
                  </a:lnTo>
                  <a:lnTo>
                    <a:pt x="368261" y="358038"/>
                  </a:lnTo>
                  <a:lnTo>
                    <a:pt x="184137" y="358038"/>
                  </a:lnTo>
                  <a:lnTo>
                    <a:pt x="184137" y="971804"/>
                  </a:lnTo>
                  <a:lnTo>
                    <a:pt x="368261" y="971804"/>
                  </a:lnTo>
                  <a:lnTo>
                    <a:pt x="368261" y="2608516"/>
                  </a:lnTo>
                  <a:lnTo>
                    <a:pt x="184137" y="2608516"/>
                  </a:lnTo>
                  <a:lnTo>
                    <a:pt x="184137" y="3222282"/>
                  </a:lnTo>
                  <a:lnTo>
                    <a:pt x="368261" y="3222282"/>
                  </a:lnTo>
                  <a:lnTo>
                    <a:pt x="368261" y="5309095"/>
                  </a:lnTo>
                  <a:lnTo>
                    <a:pt x="0" y="5309095"/>
                  </a:lnTo>
                  <a:lnTo>
                    <a:pt x="0" y="4347527"/>
                  </a:lnTo>
                  <a:lnTo>
                    <a:pt x="184137" y="4347527"/>
                  </a:lnTo>
                  <a:lnTo>
                    <a:pt x="184137" y="3733761"/>
                  </a:lnTo>
                  <a:lnTo>
                    <a:pt x="0" y="3733761"/>
                  </a:lnTo>
                  <a:lnTo>
                    <a:pt x="0" y="2097049"/>
                  </a:lnTo>
                  <a:lnTo>
                    <a:pt x="184137" y="2097049"/>
                  </a:lnTo>
                  <a:lnTo>
                    <a:pt x="184137" y="1483271"/>
                  </a:lnTo>
                  <a:lnTo>
                    <a:pt x="0" y="1483271"/>
                  </a:lnTo>
                  <a:lnTo>
                    <a:pt x="0" y="184137"/>
                  </a:lnTo>
                  <a:lnTo>
                    <a:pt x="6577" y="135184"/>
                  </a:lnTo>
                  <a:lnTo>
                    <a:pt x="25138" y="91197"/>
                  </a:lnTo>
                  <a:lnTo>
                    <a:pt x="53930" y="53930"/>
                  </a:lnTo>
                  <a:lnTo>
                    <a:pt x="91197" y="25138"/>
                  </a:lnTo>
                  <a:lnTo>
                    <a:pt x="135184" y="6577"/>
                  </a:lnTo>
                  <a:lnTo>
                    <a:pt x="184137" y="0"/>
                  </a:lnTo>
                  <a:close/>
                </a:path>
              </a:pathLst>
            </a:custGeom>
            <a:ln w="10715">
              <a:solidFill>
                <a:srgbClr val="BFC1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719673" y="1799386"/>
              <a:ext cx="1012825" cy="614045"/>
            </a:xfrm>
            <a:custGeom>
              <a:avLst/>
              <a:gdLst/>
              <a:ahLst/>
              <a:cxnLst/>
              <a:rect l="l" t="t" r="r" b="b"/>
              <a:pathLst>
                <a:path w="1012825" h="614044">
                  <a:moveTo>
                    <a:pt x="184124" y="0"/>
                  </a:moveTo>
                  <a:lnTo>
                    <a:pt x="0" y="0"/>
                  </a:lnTo>
                  <a:lnTo>
                    <a:pt x="0" y="613765"/>
                  </a:lnTo>
                  <a:lnTo>
                    <a:pt x="184124" y="613765"/>
                  </a:lnTo>
                  <a:lnTo>
                    <a:pt x="184124" y="552386"/>
                  </a:lnTo>
                  <a:lnTo>
                    <a:pt x="774877" y="552386"/>
                  </a:lnTo>
                  <a:lnTo>
                    <a:pt x="774877" y="554939"/>
                  </a:lnTo>
                  <a:lnTo>
                    <a:pt x="777303" y="552386"/>
                  </a:lnTo>
                  <a:lnTo>
                    <a:pt x="777430" y="552386"/>
                  </a:lnTo>
                  <a:lnTo>
                    <a:pt x="1012710" y="306882"/>
                  </a:lnTo>
                  <a:lnTo>
                    <a:pt x="777430" y="61493"/>
                  </a:lnTo>
                  <a:lnTo>
                    <a:pt x="777430" y="61366"/>
                  </a:lnTo>
                  <a:lnTo>
                    <a:pt x="777303" y="61366"/>
                  </a:lnTo>
                  <a:lnTo>
                    <a:pt x="774877" y="58826"/>
                  </a:lnTo>
                  <a:lnTo>
                    <a:pt x="774877" y="61366"/>
                  </a:lnTo>
                  <a:lnTo>
                    <a:pt x="184124" y="61366"/>
                  </a:lnTo>
                  <a:lnTo>
                    <a:pt x="184124" y="0"/>
                  </a:lnTo>
                  <a:close/>
                </a:path>
              </a:pathLst>
            </a:custGeom>
            <a:solidFill>
              <a:srgbClr val="1D1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19673" y="1799386"/>
              <a:ext cx="1012825" cy="614045"/>
            </a:xfrm>
            <a:custGeom>
              <a:avLst/>
              <a:gdLst/>
              <a:ahLst/>
              <a:cxnLst/>
              <a:rect l="l" t="t" r="r" b="b"/>
              <a:pathLst>
                <a:path w="1012825" h="614044">
                  <a:moveTo>
                    <a:pt x="184124" y="61366"/>
                  </a:moveTo>
                  <a:lnTo>
                    <a:pt x="774877" y="61366"/>
                  </a:lnTo>
                  <a:lnTo>
                    <a:pt x="774877" y="58826"/>
                  </a:lnTo>
                  <a:lnTo>
                    <a:pt x="777303" y="61366"/>
                  </a:lnTo>
                  <a:lnTo>
                    <a:pt x="777430" y="61366"/>
                  </a:lnTo>
                  <a:lnTo>
                    <a:pt x="777430" y="61493"/>
                  </a:lnTo>
                  <a:lnTo>
                    <a:pt x="1012710" y="306882"/>
                  </a:lnTo>
                  <a:lnTo>
                    <a:pt x="777430" y="552272"/>
                  </a:lnTo>
                  <a:lnTo>
                    <a:pt x="777303" y="552386"/>
                  </a:lnTo>
                  <a:lnTo>
                    <a:pt x="774877" y="554939"/>
                  </a:lnTo>
                  <a:lnTo>
                    <a:pt x="774877" y="552386"/>
                  </a:lnTo>
                  <a:lnTo>
                    <a:pt x="184124" y="552386"/>
                  </a:lnTo>
                  <a:lnTo>
                    <a:pt x="184124" y="613765"/>
                  </a:lnTo>
                  <a:lnTo>
                    <a:pt x="0" y="613765"/>
                  </a:lnTo>
                  <a:lnTo>
                    <a:pt x="0" y="0"/>
                  </a:lnTo>
                  <a:lnTo>
                    <a:pt x="184124" y="0"/>
                  </a:lnTo>
                  <a:lnTo>
                    <a:pt x="184124" y="61366"/>
                  </a:lnTo>
                  <a:close/>
                </a:path>
              </a:pathLst>
            </a:custGeom>
            <a:ln w="11508">
              <a:solidFill>
                <a:srgbClr val="BFC1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706950" y="2924619"/>
              <a:ext cx="1012825" cy="614045"/>
            </a:xfrm>
            <a:custGeom>
              <a:avLst/>
              <a:gdLst/>
              <a:ahLst/>
              <a:cxnLst/>
              <a:rect l="l" t="t" r="r" b="b"/>
              <a:pathLst>
                <a:path w="1012825" h="614045">
                  <a:moveTo>
                    <a:pt x="1012723" y="0"/>
                  </a:moveTo>
                  <a:lnTo>
                    <a:pt x="828586" y="0"/>
                  </a:lnTo>
                  <a:lnTo>
                    <a:pt x="828586" y="61379"/>
                  </a:lnTo>
                  <a:lnTo>
                    <a:pt x="237832" y="61379"/>
                  </a:lnTo>
                  <a:lnTo>
                    <a:pt x="237832" y="58839"/>
                  </a:lnTo>
                  <a:lnTo>
                    <a:pt x="235394" y="61379"/>
                  </a:lnTo>
                  <a:lnTo>
                    <a:pt x="235280" y="61506"/>
                  </a:lnTo>
                  <a:lnTo>
                    <a:pt x="0" y="306895"/>
                  </a:lnTo>
                  <a:lnTo>
                    <a:pt x="235280" y="552272"/>
                  </a:lnTo>
                  <a:lnTo>
                    <a:pt x="235280" y="552399"/>
                  </a:lnTo>
                  <a:lnTo>
                    <a:pt x="237832" y="554939"/>
                  </a:lnTo>
                  <a:lnTo>
                    <a:pt x="237832" y="552399"/>
                  </a:lnTo>
                  <a:lnTo>
                    <a:pt x="828586" y="552399"/>
                  </a:lnTo>
                  <a:lnTo>
                    <a:pt x="828586" y="613778"/>
                  </a:lnTo>
                  <a:lnTo>
                    <a:pt x="1012723" y="613778"/>
                  </a:lnTo>
                  <a:lnTo>
                    <a:pt x="1012723" y="0"/>
                  </a:lnTo>
                  <a:close/>
                </a:path>
              </a:pathLst>
            </a:custGeom>
            <a:solidFill>
              <a:srgbClr val="2D3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06950" y="2924619"/>
              <a:ext cx="1012825" cy="614045"/>
            </a:xfrm>
            <a:custGeom>
              <a:avLst/>
              <a:gdLst/>
              <a:ahLst/>
              <a:cxnLst/>
              <a:rect l="l" t="t" r="r" b="b"/>
              <a:pathLst>
                <a:path w="1012825" h="614045">
                  <a:moveTo>
                    <a:pt x="828586" y="61379"/>
                  </a:moveTo>
                  <a:lnTo>
                    <a:pt x="237832" y="61379"/>
                  </a:lnTo>
                  <a:lnTo>
                    <a:pt x="237832" y="58839"/>
                  </a:lnTo>
                  <a:lnTo>
                    <a:pt x="235394" y="61379"/>
                  </a:lnTo>
                  <a:lnTo>
                    <a:pt x="235280" y="61506"/>
                  </a:lnTo>
                  <a:lnTo>
                    <a:pt x="0" y="306895"/>
                  </a:lnTo>
                  <a:lnTo>
                    <a:pt x="235280" y="552272"/>
                  </a:lnTo>
                  <a:lnTo>
                    <a:pt x="235280" y="552399"/>
                  </a:lnTo>
                  <a:lnTo>
                    <a:pt x="237832" y="554939"/>
                  </a:lnTo>
                  <a:lnTo>
                    <a:pt x="237832" y="552399"/>
                  </a:lnTo>
                  <a:lnTo>
                    <a:pt x="828586" y="552399"/>
                  </a:lnTo>
                  <a:lnTo>
                    <a:pt x="828586" y="613778"/>
                  </a:lnTo>
                  <a:lnTo>
                    <a:pt x="1012723" y="613778"/>
                  </a:lnTo>
                  <a:lnTo>
                    <a:pt x="1012723" y="0"/>
                  </a:lnTo>
                  <a:lnTo>
                    <a:pt x="828586" y="0"/>
                  </a:lnTo>
                  <a:lnTo>
                    <a:pt x="828586" y="61379"/>
                  </a:lnTo>
                  <a:close/>
                </a:path>
              </a:pathLst>
            </a:custGeom>
            <a:ln w="11508">
              <a:solidFill>
                <a:srgbClr val="BFC1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719673" y="4049864"/>
              <a:ext cx="1012825" cy="614045"/>
            </a:xfrm>
            <a:custGeom>
              <a:avLst/>
              <a:gdLst/>
              <a:ahLst/>
              <a:cxnLst/>
              <a:rect l="l" t="t" r="r" b="b"/>
              <a:pathLst>
                <a:path w="1012825" h="614045">
                  <a:moveTo>
                    <a:pt x="184124" y="0"/>
                  </a:moveTo>
                  <a:lnTo>
                    <a:pt x="0" y="0"/>
                  </a:lnTo>
                  <a:lnTo>
                    <a:pt x="0" y="613765"/>
                  </a:lnTo>
                  <a:lnTo>
                    <a:pt x="184124" y="613765"/>
                  </a:lnTo>
                  <a:lnTo>
                    <a:pt x="184124" y="552386"/>
                  </a:lnTo>
                  <a:lnTo>
                    <a:pt x="774877" y="552386"/>
                  </a:lnTo>
                  <a:lnTo>
                    <a:pt x="774877" y="554939"/>
                  </a:lnTo>
                  <a:lnTo>
                    <a:pt x="777303" y="552386"/>
                  </a:lnTo>
                  <a:lnTo>
                    <a:pt x="777430" y="552386"/>
                  </a:lnTo>
                  <a:lnTo>
                    <a:pt x="1012710" y="306882"/>
                  </a:lnTo>
                  <a:lnTo>
                    <a:pt x="777430" y="61506"/>
                  </a:lnTo>
                  <a:lnTo>
                    <a:pt x="777430" y="61379"/>
                  </a:lnTo>
                  <a:lnTo>
                    <a:pt x="777303" y="61379"/>
                  </a:lnTo>
                  <a:lnTo>
                    <a:pt x="774877" y="58839"/>
                  </a:lnTo>
                  <a:lnTo>
                    <a:pt x="774877" y="61379"/>
                  </a:lnTo>
                  <a:lnTo>
                    <a:pt x="184124" y="61379"/>
                  </a:lnTo>
                  <a:lnTo>
                    <a:pt x="184124" y="0"/>
                  </a:lnTo>
                  <a:close/>
                </a:path>
              </a:pathLst>
            </a:custGeom>
            <a:solidFill>
              <a:srgbClr val="3C41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719673" y="4049864"/>
              <a:ext cx="1012825" cy="614045"/>
            </a:xfrm>
            <a:custGeom>
              <a:avLst/>
              <a:gdLst/>
              <a:ahLst/>
              <a:cxnLst/>
              <a:rect l="l" t="t" r="r" b="b"/>
              <a:pathLst>
                <a:path w="1012825" h="614045">
                  <a:moveTo>
                    <a:pt x="184124" y="61379"/>
                  </a:moveTo>
                  <a:lnTo>
                    <a:pt x="774877" y="61379"/>
                  </a:lnTo>
                  <a:lnTo>
                    <a:pt x="774877" y="58839"/>
                  </a:lnTo>
                  <a:lnTo>
                    <a:pt x="777303" y="61379"/>
                  </a:lnTo>
                  <a:lnTo>
                    <a:pt x="777430" y="61379"/>
                  </a:lnTo>
                  <a:lnTo>
                    <a:pt x="777430" y="61506"/>
                  </a:lnTo>
                  <a:lnTo>
                    <a:pt x="1012710" y="306882"/>
                  </a:lnTo>
                  <a:lnTo>
                    <a:pt x="777430" y="552272"/>
                  </a:lnTo>
                  <a:lnTo>
                    <a:pt x="777303" y="552386"/>
                  </a:lnTo>
                  <a:lnTo>
                    <a:pt x="774877" y="554939"/>
                  </a:lnTo>
                  <a:lnTo>
                    <a:pt x="774877" y="552386"/>
                  </a:lnTo>
                  <a:lnTo>
                    <a:pt x="184124" y="552386"/>
                  </a:lnTo>
                  <a:lnTo>
                    <a:pt x="184124" y="613765"/>
                  </a:lnTo>
                  <a:lnTo>
                    <a:pt x="0" y="613765"/>
                  </a:lnTo>
                  <a:lnTo>
                    <a:pt x="0" y="0"/>
                  </a:lnTo>
                  <a:lnTo>
                    <a:pt x="184124" y="0"/>
                  </a:lnTo>
                  <a:lnTo>
                    <a:pt x="184124" y="61379"/>
                  </a:lnTo>
                  <a:close/>
                </a:path>
              </a:pathLst>
            </a:custGeom>
            <a:ln w="11508">
              <a:solidFill>
                <a:srgbClr val="BFC1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706950" y="5175110"/>
              <a:ext cx="1012825" cy="614045"/>
            </a:xfrm>
            <a:custGeom>
              <a:avLst/>
              <a:gdLst/>
              <a:ahLst/>
              <a:cxnLst/>
              <a:rect l="l" t="t" r="r" b="b"/>
              <a:pathLst>
                <a:path w="1012825" h="614045">
                  <a:moveTo>
                    <a:pt x="1012723" y="0"/>
                  </a:moveTo>
                  <a:lnTo>
                    <a:pt x="828586" y="0"/>
                  </a:lnTo>
                  <a:lnTo>
                    <a:pt x="828586" y="61366"/>
                  </a:lnTo>
                  <a:lnTo>
                    <a:pt x="237832" y="61366"/>
                  </a:lnTo>
                  <a:lnTo>
                    <a:pt x="237832" y="58826"/>
                  </a:lnTo>
                  <a:lnTo>
                    <a:pt x="235394" y="61366"/>
                  </a:lnTo>
                  <a:lnTo>
                    <a:pt x="235280" y="61493"/>
                  </a:lnTo>
                  <a:lnTo>
                    <a:pt x="0" y="306882"/>
                  </a:lnTo>
                  <a:lnTo>
                    <a:pt x="235280" y="552272"/>
                  </a:lnTo>
                  <a:lnTo>
                    <a:pt x="237832" y="554939"/>
                  </a:lnTo>
                  <a:lnTo>
                    <a:pt x="237832" y="552386"/>
                  </a:lnTo>
                  <a:lnTo>
                    <a:pt x="828586" y="552386"/>
                  </a:lnTo>
                  <a:lnTo>
                    <a:pt x="828586" y="613765"/>
                  </a:lnTo>
                  <a:lnTo>
                    <a:pt x="1012723" y="613765"/>
                  </a:lnTo>
                  <a:lnTo>
                    <a:pt x="1012723" y="0"/>
                  </a:lnTo>
                  <a:close/>
                </a:path>
              </a:pathLst>
            </a:custGeom>
            <a:solidFill>
              <a:srgbClr val="575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706950" y="5175110"/>
              <a:ext cx="1012825" cy="614045"/>
            </a:xfrm>
            <a:custGeom>
              <a:avLst/>
              <a:gdLst/>
              <a:ahLst/>
              <a:cxnLst/>
              <a:rect l="l" t="t" r="r" b="b"/>
              <a:pathLst>
                <a:path w="1012825" h="614045">
                  <a:moveTo>
                    <a:pt x="828586" y="61366"/>
                  </a:moveTo>
                  <a:lnTo>
                    <a:pt x="237832" y="61366"/>
                  </a:lnTo>
                  <a:lnTo>
                    <a:pt x="237832" y="58826"/>
                  </a:lnTo>
                  <a:lnTo>
                    <a:pt x="235394" y="61366"/>
                  </a:lnTo>
                  <a:lnTo>
                    <a:pt x="235280" y="61493"/>
                  </a:lnTo>
                  <a:lnTo>
                    <a:pt x="0" y="306882"/>
                  </a:lnTo>
                  <a:lnTo>
                    <a:pt x="235280" y="552272"/>
                  </a:lnTo>
                  <a:lnTo>
                    <a:pt x="237832" y="554939"/>
                  </a:lnTo>
                  <a:lnTo>
                    <a:pt x="237832" y="552386"/>
                  </a:lnTo>
                  <a:lnTo>
                    <a:pt x="828586" y="552386"/>
                  </a:lnTo>
                  <a:lnTo>
                    <a:pt x="828586" y="613765"/>
                  </a:lnTo>
                  <a:lnTo>
                    <a:pt x="1012723" y="613765"/>
                  </a:lnTo>
                  <a:lnTo>
                    <a:pt x="1012723" y="0"/>
                  </a:lnTo>
                  <a:lnTo>
                    <a:pt x="828586" y="0"/>
                  </a:lnTo>
                  <a:lnTo>
                    <a:pt x="828586" y="61366"/>
                  </a:lnTo>
                  <a:close/>
                </a:path>
              </a:pathLst>
            </a:custGeom>
            <a:ln w="11508">
              <a:solidFill>
                <a:srgbClr val="BFC1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01955" y="2088298"/>
              <a:ext cx="275477" cy="18711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108751" y="1961950"/>
              <a:ext cx="244475" cy="279400"/>
            </a:xfrm>
            <a:custGeom>
              <a:avLst/>
              <a:gdLst/>
              <a:ahLst/>
              <a:cxnLst/>
              <a:rect l="l" t="t" r="r" b="b"/>
              <a:pathLst>
                <a:path w="244475" h="279400">
                  <a:moveTo>
                    <a:pt x="243979" y="133142"/>
                  </a:moveTo>
                  <a:lnTo>
                    <a:pt x="25171" y="3640"/>
                  </a:lnTo>
                  <a:lnTo>
                    <a:pt x="16950" y="0"/>
                  </a:lnTo>
                  <a:lnTo>
                    <a:pt x="9182" y="678"/>
                  </a:lnTo>
                  <a:lnTo>
                    <a:pt x="3118" y="4933"/>
                  </a:lnTo>
                  <a:lnTo>
                    <a:pt x="12" y="12022"/>
                  </a:lnTo>
                </a:path>
                <a:path w="244475" h="279400">
                  <a:moveTo>
                    <a:pt x="0" y="279243"/>
                  </a:moveTo>
                  <a:lnTo>
                    <a:pt x="12" y="12022"/>
                  </a:lnTo>
                </a:path>
              </a:pathLst>
            </a:custGeom>
            <a:ln w="1359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101920" y="3086887"/>
              <a:ext cx="250190" cy="307340"/>
            </a:xfrm>
            <a:custGeom>
              <a:avLst/>
              <a:gdLst/>
              <a:ahLst/>
              <a:cxnLst/>
              <a:rect l="l" t="t" r="r" b="b"/>
              <a:pathLst>
                <a:path w="250189" h="307339">
                  <a:moveTo>
                    <a:pt x="186474" y="305015"/>
                  </a:moveTo>
                  <a:lnTo>
                    <a:pt x="195300" y="293154"/>
                  </a:lnTo>
                  <a:lnTo>
                    <a:pt x="195605" y="285915"/>
                  </a:lnTo>
                </a:path>
                <a:path w="250189" h="307339">
                  <a:moveTo>
                    <a:pt x="3975" y="27495"/>
                  </a:moveTo>
                  <a:lnTo>
                    <a:pt x="14528" y="20650"/>
                  </a:lnTo>
                  <a:lnTo>
                    <a:pt x="23863" y="19227"/>
                  </a:lnTo>
                </a:path>
                <a:path w="250189" h="307339">
                  <a:moveTo>
                    <a:pt x="215684" y="157797"/>
                  </a:moveTo>
                  <a:lnTo>
                    <a:pt x="229882" y="173596"/>
                  </a:lnTo>
                  <a:lnTo>
                    <a:pt x="232486" y="174040"/>
                  </a:lnTo>
                </a:path>
                <a:path w="250189" h="307339">
                  <a:moveTo>
                    <a:pt x="195592" y="51600"/>
                  </a:moveTo>
                  <a:lnTo>
                    <a:pt x="176961" y="33832"/>
                  </a:lnTo>
                  <a:lnTo>
                    <a:pt x="172389" y="33807"/>
                  </a:lnTo>
                </a:path>
                <a:path w="250189" h="307339">
                  <a:moveTo>
                    <a:pt x="148323" y="393"/>
                  </a:moveTo>
                  <a:lnTo>
                    <a:pt x="151663" y="12"/>
                  </a:lnTo>
                  <a:lnTo>
                    <a:pt x="154749" y="0"/>
                  </a:lnTo>
                  <a:lnTo>
                    <a:pt x="157175" y="279"/>
                  </a:lnTo>
                  <a:lnTo>
                    <a:pt x="168795" y="20167"/>
                  </a:lnTo>
                  <a:lnTo>
                    <a:pt x="168871" y="33807"/>
                  </a:lnTo>
                </a:path>
                <a:path w="250189" h="307339">
                  <a:moveTo>
                    <a:pt x="381" y="36525"/>
                  </a:moveTo>
                  <a:lnTo>
                    <a:pt x="190" y="287921"/>
                  </a:lnTo>
                </a:path>
                <a:path w="250189" h="307339">
                  <a:moveTo>
                    <a:pt x="185635" y="305384"/>
                  </a:moveTo>
                  <a:lnTo>
                    <a:pt x="186474" y="305015"/>
                  </a:lnTo>
                </a:path>
                <a:path w="250189" h="307339">
                  <a:moveTo>
                    <a:pt x="3975" y="27495"/>
                  </a:moveTo>
                  <a:lnTo>
                    <a:pt x="939" y="33807"/>
                  </a:lnTo>
                </a:path>
                <a:path w="250189" h="307339">
                  <a:moveTo>
                    <a:pt x="381" y="36525"/>
                  </a:moveTo>
                  <a:lnTo>
                    <a:pt x="939" y="33807"/>
                  </a:lnTo>
                </a:path>
                <a:path w="250189" h="307339">
                  <a:moveTo>
                    <a:pt x="43637" y="112141"/>
                  </a:moveTo>
                  <a:lnTo>
                    <a:pt x="134391" y="112153"/>
                  </a:lnTo>
                </a:path>
                <a:path w="250189" h="307339">
                  <a:moveTo>
                    <a:pt x="232524" y="303491"/>
                  </a:moveTo>
                  <a:lnTo>
                    <a:pt x="232486" y="174040"/>
                  </a:lnTo>
                </a:path>
                <a:path w="250189" h="307339">
                  <a:moveTo>
                    <a:pt x="238455" y="172681"/>
                  </a:moveTo>
                  <a:lnTo>
                    <a:pt x="232486" y="174040"/>
                  </a:lnTo>
                </a:path>
                <a:path w="250189" h="307339">
                  <a:moveTo>
                    <a:pt x="238455" y="172694"/>
                  </a:moveTo>
                  <a:lnTo>
                    <a:pt x="240271" y="171983"/>
                  </a:lnTo>
                  <a:lnTo>
                    <a:pt x="241935" y="171005"/>
                  </a:lnTo>
                  <a:lnTo>
                    <a:pt x="243420" y="169735"/>
                  </a:lnTo>
                  <a:lnTo>
                    <a:pt x="244195" y="169087"/>
                  </a:lnTo>
                  <a:lnTo>
                    <a:pt x="244894" y="168376"/>
                  </a:lnTo>
                  <a:lnTo>
                    <a:pt x="245541" y="167614"/>
                  </a:lnTo>
                  <a:lnTo>
                    <a:pt x="249335" y="155119"/>
                  </a:lnTo>
                  <a:lnTo>
                    <a:pt x="249853" y="142530"/>
                  </a:lnTo>
                  <a:lnTo>
                    <a:pt x="249199" y="130272"/>
                  </a:lnTo>
                  <a:lnTo>
                    <a:pt x="249478" y="118770"/>
                  </a:lnTo>
                </a:path>
                <a:path w="250189" h="307339">
                  <a:moveTo>
                    <a:pt x="232346" y="155333"/>
                  </a:moveTo>
                  <a:lnTo>
                    <a:pt x="232511" y="118364"/>
                  </a:lnTo>
                </a:path>
                <a:path w="250189" h="307339">
                  <a:moveTo>
                    <a:pt x="43916" y="150545"/>
                  </a:moveTo>
                  <a:lnTo>
                    <a:pt x="129171" y="150558"/>
                  </a:lnTo>
                </a:path>
                <a:path w="250189" h="307339">
                  <a:moveTo>
                    <a:pt x="195605" y="285915"/>
                  </a:moveTo>
                  <a:lnTo>
                    <a:pt x="195592" y="51600"/>
                  </a:lnTo>
                </a:path>
                <a:path w="250189" h="307339">
                  <a:moveTo>
                    <a:pt x="43586" y="188988"/>
                  </a:moveTo>
                  <a:lnTo>
                    <a:pt x="109435" y="188912"/>
                  </a:lnTo>
                </a:path>
                <a:path w="250189" h="307339">
                  <a:moveTo>
                    <a:pt x="43230" y="227012"/>
                  </a:moveTo>
                  <a:lnTo>
                    <a:pt x="83388" y="227063"/>
                  </a:lnTo>
                </a:path>
                <a:path w="250189" h="307339">
                  <a:moveTo>
                    <a:pt x="23863" y="19227"/>
                  </a:moveTo>
                  <a:lnTo>
                    <a:pt x="148323" y="393"/>
                  </a:lnTo>
                </a:path>
                <a:path w="250189" h="307339">
                  <a:moveTo>
                    <a:pt x="279" y="287934"/>
                  </a:moveTo>
                  <a:lnTo>
                    <a:pt x="0" y="290779"/>
                  </a:lnTo>
                  <a:lnTo>
                    <a:pt x="393" y="293535"/>
                  </a:lnTo>
                  <a:lnTo>
                    <a:pt x="1485" y="296189"/>
                  </a:lnTo>
                  <a:lnTo>
                    <a:pt x="2565" y="298843"/>
                  </a:lnTo>
                  <a:lnTo>
                    <a:pt x="4203" y="301078"/>
                  </a:lnTo>
                  <a:lnTo>
                    <a:pt x="6400" y="302920"/>
                  </a:lnTo>
                  <a:lnTo>
                    <a:pt x="8597" y="304761"/>
                  </a:lnTo>
                  <a:lnTo>
                    <a:pt x="11099" y="305981"/>
                  </a:lnTo>
                  <a:lnTo>
                    <a:pt x="13906" y="306590"/>
                  </a:lnTo>
                  <a:lnTo>
                    <a:pt x="16700" y="307187"/>
                  </a:lnTo>
                  <a:lnTo>
                    <a:pt x="19481" y="307098"/>
                  </a:lnTo>
                  <a:lnTo>
                    <a:pt x="22237" y="306324"/>
                  </a:lnTo>
                </a:path>
                <a:path w="250189" h="307339">
                  <a:moveTo>
                    <a:pt x="22364" y="306768"/>
                  </a:moveTo>
                  <a:lnTo>
                    <a:pt x="185635" y="305384"/>
                  </a:lnTo>
                </a:path>
                <a:path w="250189" h="307339">
                  <a:moveTo>
                    <a:pt x="215734" y="117894"/>
                  </a:moveTo>
                  <a:lnTo>
                    <a:pt x="215684" y="157797"/>
                  </a:lnTo>
                </a:path>
                <a:path w="250189" h="307339">
                  <a:moveTo>
                    <a:pt x="172389" y="33807"/>
                  </a:moveTo>
                  <a:lnTo>
                    <a:pt x="939" y="33807"/>
                  </a:lnTo>
                </a:path>
              </a:pathLst>
            </a:custGeom>
            <a:ln w="135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86246" y="4231665"/>
              <a:ext cx="307340" cy="268605"/>
            </a:xfrm>
            <a:custGeom>
              <a:avLst/>
              <a:gdLst/>
              <a:ahLst/>
              <a:cxnLst/>
              <a:rect l="l" t="t" r="r" b="b"/>
              <a:pathLst>
                <a:path w="307339" h="268604">
                  <a:moveTo>
                    <a:pt x="3657" y="256057"/>
                  </a:moveTo>
                  <a:lnTo>
                    <a:pt x="22618" y="267906"/>
                  </a:lnTo>
                  <a:lnTo>
                    <a:pt x="26123" y="267982"/>
                  </a:lnTo>
                </a:path>
                <a:path w="307339" h="268604">
                  <a:moveTo>
                    <a:pt x="61950" y="77711"/>
                  </a:moveTo>
                  <a:lnTo>
                    <a:pt x="28867" y="100393"/>
                  </a:lnTo>
                  <a:lnTo>
                    <a:pt x="27825" y="106438"/>
                  </a:lnTo>
                  <a:lnTo>
                    <a:pt x="26428" y="115531"/>
                  </a:lnTo>
                </a:path>
                <a:path w="307339" h="268604">
                  <a:moveTo>
                    <a:pt x="284213" y="267982"/>
                  </a:moveTo>
                  <a:lnTo>
                    <a:pt x="306857" y="244805"/>
                  </a:lnTo>
                  <a:lnTo>
                    <a:pt x="306882" y="239687"/>
                  </a:lnTo>
                </a:path>
                <a:path w="307339" h="268604">
                  <a:moveTo>
                    <a:pt x="306730" y="62204"/>
                  </a:moveTo>
                  <a:lnTo>
                    <a:pt x="280225" y="37731"/>
                  </a:lnTo>
                  <a:lnTo>
                    <a:pt x="273138" y="37858"/>
                  </a:lnTo>
                </a:path>
                <a:path w="307339" h="268604">
                  <a:moveTo>
                    <a:pt x="227457" y="38455"/>
                  </a:moveTo>
                  <a:lnTo>
                    <a:pt x="187048" y="38140"/>
                  </a:lnTo>
                  <a:lnTo>
                    <a:pt x="146646" y="35687"/>
                  </a:lnTo>
                  <a:lnTo>
                    <a:pt x="125949" y="17681"/>
                  </a:lnTo>
                  <a:lnTo>
                    <a:pt x="118156" y="9975"/>
                  </a:lnTo>
                  <a:lnTo>
                    <a:pt x="102082" y="266"/>
                  </a:lnTo>
                  <a:lnTo>
                    <a:pt x="97561" y="0"/>
                  </a:lnTo>
                </a:path>
                <a:path w="307339" h="268604">
                  <a:moveTo>
                    <a:pt x="42773" y="292"/>
                  </a:moveTo>
                  <a:lnTo>
                    <a:pt x="4330" y="6997"/>
                  </a:lnTo>
                  <a:lnTo>
                    <a:pt x="25" y="18199"/>
                  </a:lnTo>
                  <a:lnTo>
                    <a:pt x="0" y="26593"/>
                  </a:lnTo>
                </a:path>
                <a:path w="307339" h="268604">
                  <a:moveTo>
                    <a:pt x="306565" y="77685"/>
                  </a:moveTo>
                  <a:lnTo>
                    <a:pt x="61950" y="77711"/>
                  </a:lnTo>
                </a:path>
                <a:path w="307339" h="268604">
                  <a:moveTo>
                    <a:pt x="3657" y="256057"/>
                  </a:moveTo>
                  <a:lnTo>
                    <a:pt x="571" y="247205"/>
                  </a:lnTo>
                </a:path>
                <a:path w="307339" h="268604">
                  <a:moveTo>
                    <a:pt x="26428" y="115531"/>
                  </a:moveTo>
                  <a:lnTo>
                    <a:pt x="4089" y="251879"/>
                  </a:lnTo>
                </a:path>
                <a:path w="307339" h="268604">
                  <a:moveTo>
                    <a:pt x="26123" y="267982"/>
                  </a:moveTo>
                  <a:lnTo>
                    <a:pt x="284213" y="267982"/>
                  </a:lnTo>
                </a:path>
                <a:path w="307339" h="268604">
                  <a:moveTo>
                    <a:pt x="306882" y="239687"/>
                  </a:moveTo>
                  <a:lnTo>
                    <a:pt x="306730" y="62204"/>
                  </a:lnTo>
                </a:path>
                <a:path w="307339" h="268604">
                  <a:moveTo>
                    <a:pt x="273138" y="37858"/>
                  </a:moveTo>
                  <a:lnTo>
                    <a:pt x="227457" y="38455"/>
                  </a:lnTo>
                </a:path>
                <a:path w="307339" h="268604">
                  <a:moveTo>
                    <a:pt x="0" y="26593"/>
                  </a:moveTo>
                  <a:lnTo>
                    <a:pt x="571" y="247205"/>
                  </a:lnTo>
                </a:path>
                <a:path w="307339" h="268604">
                  <a:moveTo>
                    <a:pt x="97561" y="0"/>
                  </a:moveTo>
                  <a:lnTo>
                    <a:pt x="42773" y="292"/>
                  </a:lnTo>
                </a:path>
              </a:pathLst>
            </a:custGeom>
            <a:ln w="135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073535" y="5346483"/>
              <a:ext cx="307340" cy="288925"/>
            </a:xfrm>
            <a:custGeom>
              <a:avLst/>
              <a:gdLst/>
              <a:ahLst/>
              <a:cxnLst/>
              <a:rect l="l" t="t" r="r" b="b"/>
              <a:pathLst>
                <a:path w="307339" h="288925">
                  <a:moveTo>
                    <a:pt x="227787" y="288734"/>
                  </a:moveTo>
                  <a:lnTo>
                    <a:pt x="215099" y="276656"/>
                  </a:lnTo>
                  <a:lnTo>
                    <a:pt x="194424" y="276631"/>
                  </a:lnTo>
                </a:path>
                <a:path w="307339" h="288925">
                  <a:moveTo>
                    <a:pt x="90970" y="276669"/>
                  </a:moveTo>
                  <a:lnTo>
                    <a:pt x="79324" y="287083"/>
                  </a:lnTo>
                  <a:lnTo>
                    <a:pt x="79057" y="288836"/>
                  </a:lnTo>
                </a:path>
                <a:path w="307339" h="288925">
                  <a:moveTo>
                    <a:pt x="279488" y="220853"/>
                  </a:moveTo>
                  <a:lnTo>
                    <a:pt x="306857" y="191376"/>
                  </a:lnTo>
                  <a:lnTo>
                    <a:pt x="306870" y="183946"/>
                  </a:lnTo>
                </a:path>
                <a:path w="307339" h="288925">
                  <a:moveTo>
                    <a:pt x="306870" y="27736"/>
                  </a:moveTo>
                  <a:lnTo>
                    <a:pt x="278180" y="12"/>
                  </a:lnTo>
                  <a:lnTo>
                    <a:pt x="270560" y="0"/>
                  </a:lnTo>
                </a:path>
                <a:path w="307339" h="288925">
                  <a:moveTo>
                    <a:pt x="26162" y="0"/>
                  </a:moveTo>
                  <a:lnTo>
                    <a:pt x="25" y="26009"/>
                  </a:lnTo>
                  <a:lnTo>
                    <a:pt x="0" y="35064"/>
                  </a:lnTo>
                </a:path>
                <a:path w="307339" h="288925">
                  <a:moveTo>
                    <a:pt x="0" y="194233"/>
                  </a:moveTo>
                  <a:lnTo>
                    <a:pt x="24803" y="220827"/>
                  </a:lnTo>
                  <a:lnTo>
                    <a:pt x="33870" y="220853"/>
                  </a:lnTo>
                </a:path>
                <a:path w="307339" h="288925">
                  <a:moveTo>
                    <a:pt x="135763" y="220853"/>
                  </a:moveTo>
                  <a:lnTo>
                    <a:pt x="279488" y="220853"/>
                  </a:lnTo>
                </a:path>
                <a:path w="307339" h="288925">
                  <a:moveTo>
                    <a:pt x="174117" y="276631"/>
                  </a:moveTo>
                  <a:lnTo>
                    <a:pt x="174104" y="220853"/>
                  </a:lnTo>
                </a:path>
                <a:path w="307339" h="288925">
                  <a:moveTo>
                    <a:pt x="132740" y="220853"/>
                  </a:moveTo>
                  <a:lnTo>
                    <a:pt x="132727" y="276631"/>
                  </a:lnTo>
                </a:path>
                <a:path w="307339" h="288925">
                  <a:moveTo>
                    <a:pt x="306882" y="179412"/>
                  </a:moveTo>
                  <a:lnTo>
                    <a:pt x="0" y="179425"/>
                  </a:lnTo>
                </a:path>
                <a:path w="307339" h="288925">
                  <a:moveTo>
                    <a:pt x="306870" y="183946"/>
                  </a:moveTo>
                  <a:lnTo>
                    <a:pt x="306870" y="27736"/>
                  </a:lnTo>
                </a:path>
                <a:path w="307339" h="288925">
                  <a:moveTo>
                    <a:pt x="270560" y="0"/>
                  </a:moveTo>
                  <a:lnTo>
                    <a:pt x="26162" y="0"/>
                  </a:lnTo>
                </a:path>
                <a:path w="307339" h="288925">
                  <a:moveTo>
                    <a:pt x="194424" y="276631"/>
                  </a:moveTo>
                  <a:lnTo>
                    <a:pt x="90970" y="276669"/>
                  </a:lnTo>
                </a:path>
                <a:path w="307339" h="288925">
                  <a:moveTo>
                    <a:pt x="0" y="35064"/>
                  </a:moveTo>
                  <a:lnTo>
                    <a:pt x="0" y="194233"/>
                  </a:lnTo>
                </a:path>
                <a:path w="307339" h="288925">
                  <a:moveTo>
                    <a:pt x="33870" y="220853"/>
                  </a:moveTo>
                  <a:lnTo>
                    <a:pt x="135763" y="220853"/>
                  </a:lnTo>
                </a:path>
              </a:pathLst>
            </a:custGeom>
            <a:ln w="1359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970229" y="1835225"/>
            <a:ext cx="2694940" cy="718185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z="1800" b="1" spc="-10" dirty="0">
                <a:solidFill>
                  <a:srgbClr val="FFFFFF"/>
                </a:solidFill>
                <a:latin typeface="Tahoma"/>
                <a:cs typeface="Tahoma"/>
              </a:rPr>
              <a:t>Start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1450" spc="-60" dirty="0">
                <a:solidFill>
                  <a:srgbClr val="FFFFFF"/>
                </a:solidFill>
                <a:latin typeface="Verdana"/>
                <a:cs typeface="Verdana"/>
              </a:rPr>
              <a:t>Launch</a:t>
            </a:r>
            <a:r>
              <a:rPr sz="145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50" spc="-9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45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50" spc="-70" dirty="0">
                <a:solidFill>
                  <a:srgbClr val="FFFFFF"/>
                </a:solidFill>
                <a:latin typeface="Verdana"/>
                <a:cs typeface="Verdana"/>
              </a:rPr>
              <a:t>application</a:t>
            </a:r>
            <a:r>
              <a:rPr sz="145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50" spc="-8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45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50" spc="-50" dirty="0">
                <a:solidFill>
                  <a:srgbClr val="FFFFFF"/>
                </a:solidFill>
                <a:latin typeface="Verdana"/>
                <a:cs typeface="Verdana"/>
              </a:rPr>
              <a:t>begin.</a:t>
            </a:r>
            <a:endParaRPr sz="145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76400" y="2960470"/>
            <a:ext cx="3197860" cy="718185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65"/>
              </a:spcBef>
            </a:pPr>
            <a:r>
              <a:rPr sz="1800" b="1" spc="-20" dirty="0">
                <a:solidFill>
                  <a:srgbClr val="FFFFFF"/>
                </a:solidFill>
                <a:latin typeface="Tahoma"/>
                <a:cs typeface="Tahoma"/>
              </a:rPr>
              <a:t>Menu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1450" spc="-40" dirty="0">
                <a:solidFill>
                  <a:srgbClr val="FFFFFF"/>
                </a:solidFill>
                <a:latin typeface="Verdana"/>
                <a:cs typeface="Verdana"/>
              </a:rPr>
              <a:t>Choose</a:t>
            </a:r>
            <a:r>
              <a:rPr sz="145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50" spc="-85" dirty="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sz="145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50" spc="-100" dirty="0">
                <a:solidFill>
                  <a:srgbClr val="FFFFFF"/>
                </a:solidFill>
                <a:latin typeface="Verdana"/>
                <a:cs typeface="Verdana"/>
              </a:rPr>
              <a:t>action:</a:t>
            </a:r>
            <a:r>
              <a:rPr sz="145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50" spc="-65" dirty="0">
                <a:solidFill>
                  <a:srgbClr val="FFFFFF"/>
                </a:solidFill>
                <a:latin typeface="Verdana"/>
                <a:cs typeface="Verdana"/>
              </a:rPr>
              <a:t>Add,</a:t>
            </a:r>
            <a:r>
              <a:rPr sz="145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50" spc="-95" dirty="0">
                <a:solidFill>
                  <a:srgbClr val="FFFFFF"/>
                </a:solidFill>
                <a:latin typeface="Verdana"/>
                <a:cs typeface="Verdana"/>
              </a:rPr>
              <a:t>View,</a:t>
            </a:r>
            <a:r>
              <a:rPr sz="145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50" spc="-60" dirty="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sz="145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50" spc="-65" dirty="0">
                <a:solidFill>
                  <a:srgbClr val="FFFFFF"/>
                </a:solidFill>
                <a:latin typeface="Verdana"/>
                <a:cs typeface="Verdana"/>
              </a:rPr>
              <a:t>Total.</a:t>
            </a:r>
            <a:endParaRPr sz="145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970217" y="4085710"/>
            <a:ext cx="3540760" cy="718185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z="1800" b="1" spc="-70" dirty="0">
                <a:solidFill>
                  <a:srgbClr val="FFFFFF"/>
                </a:solidFill>
                <a:latin typeface="Tahoma"/>
                <a:cs typeface="Tahoma"/>
              </a:rPr>
              <a:t>File</a:t>
            </a:r>
            <a:r>
              <a:rPr sz="18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Tahoma"/>
                <a:cs typeface="Tahoma"/>
              </a:rPr>
              <a:t>Operations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1450" spc="-75" dirty="0">
                <a:solidFill>
                  <a:srgbClr val="FFFFFF"/>
                </a:solidFill>
                <a:latin typeface="Verdana"/>
                <a:cs typeface="Verdana"/>
              </a:rPr>
              <a:t>Perform</a:t>
            </a:r>
            <a:r>
              <a:rPr sz="145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50" spc="-95" dirty="0">
                <a:solidFill>
                  <a:srgbClr val="FFFFFF"/>
                </a:solidFill>
                <a:latin typeface="Verdana"/>
                <a:cs typeface="Verdana"/>
              </a:rPr>
              <a:t>read/write</a:t>
            </a:r>
            <a:r>
              <a:rPr sz="145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50" spc="-75" dirty="0">
                <a:solidFill>
                  <a:srgbClr val="FFFFFF"/>
                </a:solidFill>
                <a:latin typeface="Verdana"/>
                <a:cs typeface="Verdana"/>
              </a:rPr>
              <a:t>operations</a:t>
            </a:r>
            <a:r>
              <a:rPr sz="14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50" spc="-60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145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50" spc="-40" dirty="0">
                <a:solidFill>
                  <a:srgbClr val="FFFFFF"/>
                </a:solidFill>
                <a:latin typeface="Verdana"/>
                <a:cs typeface="Verdana"/>
              </a:rPr>
              <a:t>records.</a:t>
            </a:r>
            <a:endParaRPr sz="145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910948" y="5210955"/>
            <a:ext cx="2564765" cy="718820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975994">
              <a:lnSpc>
                <a:spcPct val="100000"/>
              </a:lnSpc>
              <a:spcBef>
                <a:spcPts val="965"/>
              </a:spcBef>
            </a:pPr>
            <a:r>
              <a:rPr sz="1800" b="1" spc="-65" dirty="0">
                <a:solidFill>
                  <a:srgbClr val="FFFFFF"/>
                </a:solidFill>
                <a:latin typeface="Tahoma"/>
                <a:cs typeface="Tahoma"/>
              </a:rPr>
              <a:t>Display</a:t>
            </a:r>
            <a:r>
              <a:rPr sz="1800" b="1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70" dirty="0">
                <a:solidFill>
                  <a:srgbClr val="FFFFFF"/>
                </a:solidFill>
                <a:latin typeface="Tahoma"/>
                <a:cs typeface="Tahoma"/>
              </a:rPr>
              <a:t>Output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1450" spc="-75" dirty="0">
                <a:solidFill>
                  <a:srgbClr val="FFFFFF"/>
                </a:solidFill>
                <a:latin typeface="Verdana"/>
                <a:cs typeface="Verdana"/>
              </a:rPr>
              <a:t>Show</a:t>
            </a:r>
            <a:r>
              <a:rPr sz="145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50" spc="-80" dirty="0">
                <a:solidFill>
                  <a:srgbClr val="FFFFFF"/>
                </a:solidFill>
                <a:latin typeface="Verdana"/>
                <a:cs typeface="Verdana"/>
              </a:rPr>
              <a:t>reports</a:t>
            </a:r>
            <a:r>
              <a:rPr sz="145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50" spc="-7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45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50" spc="-75" dirty="0">
                <a:solidFill>
                  <a:srgbClr val="FFFFFF"/>
                </a:solidFill>
                <a:latin typeface="Verdana"/>
                <a:cs typeface="Verdana"/>
              </a:rPr>
              <a:t>final</a:t>
            </a:r>
            <a:r>
              <a:rPr sz="145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50" spc="-60" dirty="0">
                <a:solidFill>
                  <a:srgbClr val="FFFFFF"/>
                </a:solidFill>
                <a:latin typeface="Verdana"/>
                <a:cs typeface="Verdana"/>
              </a:rPr>
              <a:t>results.</a:t>
            </a:r>
            <a:endParaRPr sz="145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87375" y="7070090"/>
            <a:ext cx="9791700" cy="577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4300"/>
              </a:lnSpc>
              <a:spcBef>
                <a:spcPts val="100"/>
              </a:spcBef>
            </a:pPr>
            <a:r>
              <a:rPr sz="1350" spc="-4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3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FFFFFF"/>
                </a:solidFill>
                <a:latin typeface="Verdana"/>
                <a:cs typeface="Verdana"/>
              </a:rPr>
              <a:t>system</a:t>
            </a:r>
            <a:r>
              <a:rPr sz="13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FFFFFF"/>
                </a:solidFill>
                <a:latin typeface="Verdana"/>
                <a:cs typeface="Verdana"/>
              </a:rPr>
              <a:t>guides</a:t>
            </a:r>
            <a:r>
              <a:rPr sz="13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FFFFFF"/>
                </a:solidFill>
                <a:latin typeface="Verdana"/>
                <a:cs typeface="Verdana"/>
              </a:rPr>
              <a:t>you</a:t>
            </a:r>
            <a:r>
              <a:rPr sz="135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FFFFFF"/>
                </a:solidFill>
                <a:latin typeface="Verdana"/>
                <a:cs typeface="Verdana"/>
              </a:rPr>
              <a:t>through</a:t>
            </a:r>
            <a:r>
              <a:rPr sz="13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3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FFFFFF"/>
                </a:solidFill>
                <a:latin typeface="Verdana"/>
                <a:cs typeface="Verdana"/>
              </a:rPr>
              <a:t>clear,</a:t>
            </a:r>
            <a:r>
              <a:rPr sz="13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FFFFFF"/>
                </a:solidFill>
                <a:latin typeface="Verdana"/>
                <a:cs typeface="Verdana"/>
              </a:rPr>
              <a:t>logical</a:t>
            </a:r>
            <a:r>
              <a:rPr sz="135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FFFFFF"/>
                </a:solidFill>
                <a:latin typeface="Verdana"/>
                <a:cs typeface="Verdana"/>
              </a:rPr>
              <a:t>process.</a:t>
            </a:r>
            <a:r>
              <a:rPr sz="13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sz="13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FFFFFF"/>
                </a:solidFill>
                <a:latin typeface="Verdana"/>
                <a:cs typeface="Verdana"/>
              </a:rPr>
              <a:t>starting</a:t>
            </a:r>
            <a:r>
              <a:rPr sz="13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35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FFFFFF"/>
                </a:solidFill>
                <a:latin typeface="Verdana"/>
                <a:cs typeface="Verdana"/>
              </a:rPr>
              <a:t>application</a:t>
            </a:r>
            <a:r>
              <a:rPr sz="13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3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FFFFFF"/>
                </a:solidFill>
                <a:latin typeface="Verdana"/>
                <a:cs typeface="Verdana"/>
              </a:rPr>
              <a:t>managing</a:t>
            </a:r>
            <a:r>
              <a:rPr sz="13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FFFFFF"/>
                </a:solidFill>
                <a:latin typeface="Verdana"/>
                <a:cs typeface="Verdana"/>
              </a:rPr>
              <a:t>your</a:t>
            </a:r>
            <a:r>
              <a:rPr sz="135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FFFFFF"/>
                </a:solidFill>
                <a:latin typeface="Verdana"/>
                <a:cs typeface="Verdana"/>
              </a:rPr>
              <a:t>expenses</a:t>
            </a:r>
            <a:r>
              <a:rPr sz="13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3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FFFFFF"/>
                </a:solidFill>
                <a:latin typeface="Verdana"/>
                <a:cs typeface="Verdana"/>
              </a:rPr>
              <a:t>viewing </a:t>
            </a:r>
            <a:r>
              <a:rPr sz="1350" spc="-85" dirty="0">
                <a:solidFill>
                  <a:srgbClr val="FFFFFF"/>
                </a:solidFill>
                <a:latin typeface="Verdana"/>
                <a:cs typeface="Verdana"/>
              </a:rPr>
              <a:t>reports,</a:t>
            </a:r>
            <a:r>
              <a:rPr sz="13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40" dirty="0">
                <a:solidFill>
                  <a:srgbClr val="FFFFFF"/>
                </a:solidFill>
                <a:latin typeface="Verdana"/>
                <a:cs typeface="Verdana"/>
              </a:rPr>
              <a:t>each</a:t>
            </a:r>
            <a:r>
              <a:rPr sz="13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FFFFFF"/>
                </a:solidFill>
                <a:latin typeface="Verdana"/>
                <a:cs typeface="Verdana"/>
              </a:rPr>
              <a:t>step</a:t>
            </a:r>
            <a:r>
              <a:rPr sz="13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45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13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100" dirty="0">
                <a:solidFill>
                  <a:srgbClr val="FFFFFF"/>
                </a:solidFill>
                <a:latin typeface="Verdana"/>
                <a:cs typeface="Verdana"/>
              </a:rPr>
              <a:t>intuitive,</a:t>
            </a:r>
            <a:r>
              <a:rPr sz="13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FFFFFF"/>
                </a:solidFill>
                <a:latin typeface="Verdana"/>
                <a:cs typeface="Verdana"/>
              </a:rPr>
              <a:t>ensuring</a:t>
            </a:r>
            <a:r>
              <a:rPr sz="13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3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FFFFFF"/>
                </a:solidFill>
                <a:latin typeface="Verdana"/>
                <a:cs typeface="Verdana"/>
              </a:rPr>
              <a:t>smooth</a:t>
            </a:r>
            <a:r>
              <a:rPr sz="13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FFFFFF"/>
                </a:solidFill>
                <a:latin typeface="Verdana"/>
                <a:cs typeface="Verdana"/>
              </a:rPr>
              <a:t>experience</a:t>
            </a:r>
            <a:r>
              <a:rPr sz="135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sz="13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FFFFFF"/>
                </a:solidFill>
                <a:latin typeface="Verdana"/>
                <a:cs typeface="Verdana"/>
              </a:rPr>
              <a:t>input</a:t>
            </a:r>
            <a:r>
              <a:rPr sz="13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3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FFFFFF"/>
                </a:solidFill>
                <a:latin typeface="Verdana"/>
                <a:cs typeface="Verdana"/>
              </a:rPr>
              <a:t>output.</a:t>
            </a:r>
            <a:endParaRPr sz="13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430000" cy="9601200"/>
          </a:xfrm>
          <a:custGeom>
            <a:avLst/>
            <a:gdLst/>
            <a:ahLst/>
            <a:cxnLst/>
            <a:rect l="l" t="t" r="r" b="b"/>
            <a:pathLst>
              <a:path w="11430000" h="6438900">
                <a:moveTo>
                  <a:pt x="11430000" y="0"/>
                </a:moveTo>
                <a:lnTo>
                  <a:pt x="0" y="0"/>
                </a:lnTo>
                <a:lnTo>
                  <a:pt x="0" y="6438900"/>
                </a:lnTo>
                <a:lnTo>
                  <a:pt x="11430000" y="64389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26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7375" y="1063625"/>
            <a:ext cx="576135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65" dirty="0">
                <a:solidFill>
                  <a:srgbClr val="FFFFFF"/>
                </a:solidFill>
              </a:rPr>
              <a:t>Core</a:t>
            </a:r>
            <a:r>
              <a:rPr sz="2700" spc="-280" dirty="0">
                <a:solidFill>
                  <a:srgbClr val="FFFFFF"/>
                </a:solidFill>
              </a:rPr>
              <a:t> </a:t>
            </a:r>
            <a:r>
              <a:rPr sz="2700" spc="-105" dirty="0">
                <a:solidFill>
                  <a:srgbClr val="FFFFFF"/>
                </a:solidFill>
              </a:rPr>
              <a:t>Components:</a:t>
            </a:r>
            <a:r>
              <a:rPr sz="2700" spc="-275" dirty="0">
                <a:solidFill>
                  <a:srgbClr val="FFFFFF"/>
                </a:solidFill>
              </a:rPr>
              <a:t> </a:t>
            </a:r>
            <a:r>
              <a:rPr sz="2700" spc="-70" dirty="0">
                <a:solidFill>
                  <a:srgbClr val="FFFFFF"/>
                </a:solidFill>
              </a:rPr>
              <a:t>Modules</a:t>
            </a:r>
            <a:r>
              <a:rPr sz="2700" spc="-275" dirty="0">
                <a:solidFill>
                  <a:srgbClr val="FFFFFF"/>
                </a:solidFill>
              </a:rPr>
              <a:t> </a:t>
            </a:r>
            <a:r>
              <a:rPr sz="2700" spc="-145" dirty="0">
                <a:solidFill>
                  <a:srgbClr val="FFFFFF"/>
                </a:solidFill>
              </a:rPr>
              <a:t>at</a:t>
            </a:r>
            <a:r>
              <a:rPr sz="2700" spc="-275" dirty="0">
                <a:solidFill>
                  <a:srgbClr val="FFFFFF"/>
                </a:solidFill>
              </a:rPr>
              <a:t> </a:t>
            </a:r>
            <a:r>
              <a:rPr sz="2700" spc="-30" dirty="0">
                <a:solidFill>
                  <a:srgbClr val="FFFFFF"/>
                </a:solidFill>
              </a:rPr>
              <a:t>Work</a:t>
            </a:r>
            <a:endParaRPr sz="2700"/>
          </a:p>
        </p:txBody>
      </p:sp>
      <p:grpSp>
        <p:nvGrpSpPr>
          <p:cNvPr id="4" name="object 4"/>
          <p:cNvGrpSpPr/>
          <p:nvPr/>
        </p:nvGrpSpPr>
        <p:grpSpPr>
          <a:xfrm>
            <a:off x="600074" y="1857374"/>
            <a:ext cx="3295650" cy="1800225"/>
            <a:chOff x="600074" y="1857374"/>
            <a:chExt cx="3295650" cy="1800225"/>
          </a:xfrm>
        </p:grpSpPr>
        <p:sp>
          <p:nvSpPr>
            <p:cNvPr id="5" name="object 5"/>
            <p:cNvSpPr/>
            <p:nvPr/>
          </p:nvSpPr>
          <p:spPr>
            <a:xfrm>
              <a:off x="609600" y="2114549"/>
              <a:ext cx="3276600" cy="1533525"/>
            </a:xfrm>
            <a:custGeom>
              <a:avLst/>
              <a:gdLst/>
              <a:ahLst/>
              <a:cxnLst/>
              <a:rect l="l" t="t" r="r" b="b"/>
              <a:pathLst>
                <a:path w="3276600" h="1533525">
                  <a:moveTo>
                    <a:pt x="3214306" y="0"/>
                  </a:moveTo>
                  <a:lnTo>
                    <a:pt x="62299" y="0"/>
                  </a:lnTo>
                  <a:lnTo>
                    <a:pt x="57964" y="482"/>
                  </a:lnTo>
                  <a:lnTo>
                    <a:pt x="22622" y="18783"/>
                  </a:lnTo>
                  <a:lnTo>
                    <a:pt x="2133" y="56426"/>
                  </a:lnTo>
                  <a:lnTo>
                    <a:pt x="0" y="71196"/>
                  </a:lnTo>
                  <a:lnTo>
                    <a:pt x="0" y="1483042"/>
                  </a:lnTo>
                  <a:lnTo>
                    <a:pt x="0" y="1486357"/>
                  </a:lnTo>
                  <a:lnTo>
                    <a:pt x="17129" y="1521079"/>
                  </a:lnTo>
                  <a:lnTo>
                    <a:pt x="47169" y="1533525"/>
                  </a:lnTo>
                  <a:lnTo>
                    <a:pt x="3229432" y="1533525"/>
                  </a:lnTo>
                  <a:lnTo>
                    <a:pt x="3264154" y="1516392"/>
                  </a:lnTo>
                  <a:lnTo>
                    <a:pt x="3275622" y="1492885"/>
                  </a:lnTo>
                  <a:lnTo>
                    <a:pt x="3276282" y="1489646"/>
                  </a:lnTo>
                  <a:lnTo>
                    <a:pt x="3276600" y="1486357"/>
                  </a:lnTo>
                  <a:lnTo>
                    <a:pt x="3276600" y="71196"/>
                  </a:lnTo>
                  <a:lnTo>
                    <a:pt x="3262934" y="29705"/>
                  </a:lnTo>
                  <a:lnTo>
                    <a:pt x="3231400" y="3886"/>
                  </a:lnTo>
                  <a:lnTo>
                    <a:pt x="3218637" y="482"/>
                  </a:lnTo>
                  <a:lnTo>
                    <a:pt x="3214306" y="0"/>
                  </a:lnTo>
                  <a:close/>
                </a:path>
              </a:pathLst>
            </a:custGeom>
            <a:solidFill>
              <a:srgbClr val="26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0062" y="2115400"/>
              <a:ext cx="3295650" cy="1542415"/>
            </a:xfrm>
            <a:custGeom>
              <a:avLst/>
              <a:gdLst/>
              <a:ahLst/>
              <a:cxnLst/>
              <a:rect l="l" t="t" r="r" b="b"/>
              <a:pathLst>
                <a:path w="3295650" h="1542414">
                  <a:moveTo>
                    <a:pt x="3295650" y="75361"/>
                  </a:moveTo>
                  <a:lnTo>
                    <a:pt x="3282823" y="33020"/>
                  </a:lnTo>
                  <a:lnTo>
                    <a:pt x="3248609" y="4965"/>
                  </a:lnTo>
                  <a:lnTo>
                    <a:pt x="3230219" y="0"/>
                  </a:lnTo>
                  <a:lnTo>
                    <a:pt x="3234321" y="1092"/>
                  </a:lnTo>
                  <a:lnTo>
                    <a:pt x="3248317" y="8826"/>
                  </a:lnTo>
                  <a:lnTo>
                    <a:pt x="3272244" y="46202"/>
                  </a:lnTo>
                  <a:lnTo>
                    <a:pt x="3276600" y="75361"/>
                  </a:lnTo>
                  <a:lnTo>
                    <a:pt x="3276600" y="1482204"/>
                  </a:lnTo>
                  <a:lnTo>
                    <a:pt x="3264090" y="1511592"/>
                  </a:lnTo>
                  <a:lnTo>
                    <a:pt x="3258299" y="1516405"/>
                  </a:lnTo>
                  <a:lnTo>
                    <a:pt x="3251377" y="1520151"/>
                  </a:lnTo>
                  <a:lnTo>
                    <a:pt x="3243821" y="1522399"/>
                  </a:lnTo>
                  <a:lnTo>
                    <a:pt x="3235642" y="1523161"/>
                  </a:lnTo>
                  <a:lnTo>
                    <a:pt x="60007" y="1523161"/>
                  </a:lnTo>
                  <a:lnTo>
                    <a:pt x="51841" y="1522399"/>
                  </a:lnTo>
                  <a:lnTo>
                    <a:pt x="44284" y="1520151"/>
                  </a:lnTo>
                  <a:lnTo>
                    <a:pt x="37363" y="1516405"/>
                  </a:lnTo>
                  <a:lnTo>
                    <a:pt x="31559" y="1511604"/>
                  </a:lnTo>
                  <a:lnTo>
                    <a:pt x="31051" y="1511160"/>
                  </a:lnTo>
                  <a:lnTo>
                    <a:pt x="25806" y="1504848"/>
                  </a:lnTo>
                  <a:lnTo>
                    <a:pt x="22059" y="1497914"/>
                  </a:lnTo>
                  <a:lnTo>
                    <a:pt x="19812" y="1490370"/>
                  </a:lnTo>
                  <a:lnTo>
                    <a:pt x="19050" y="1482204"/>
                  </a:lnTo>
                  <a:lnTo>
                    <a:pt x="19050" y="75361"/>
                  </a:lnTo>
                  <a:lnTo>
                    <a:pt x="28676" y="33020"/>
                  </a:lnTo>
                  <a:lnTo>
                    <a:pt x="61341" y="1092"/>
                  </a:lnTo>
                  <a:lnTo>
                    <a:pt x="65443" y="0"/>
                  </a:lnTo>
                  <a:lnTo>
                    <a:pt x="61341" y="609"/>
                  </a:lnTo>
                  <a:lnTo>
                    <a:pt x="22326" y="21475"/>
                  </a:lnTo>
                  <a:lnTo>
                    <a:pt x="1460" y="60490"/>
                  </a:lnTo>
                  <a:lnTo>
                    <a:pt x="0" y="75361"/>
                  </a:lnTo>
                  <a:lnTo>
                    <a:pt x="0" y="1490167"/>
                  </a:lnTo>
                  <a:lnTo>
                    <a:pt x="1524" y="1497812"/>
                  </a:lnTo>
                  <a:lnTo>
                    <a:pt x="7620" y="1512519"/>
                  </a:lnTo>
                  <a:lnTo>
                    <a:pt x="11950" y="1519008"/>
                  </a:lnTo>
                  <a:lnTo>
                    <a:pt x="17805" y="1524863"/>
                  </a:lnTo>
                  <a:lnTo>
                    <a:pt x="23202" y="1530261"/>
                  </a:lnTo>
                  <a:lnTo>
                    <a:pt x="29692" y="1534591"/>
                  </a:lnTo>
                  <a:lnTo>
                    <a:pt x="44399" y="1540687"/>
                  </a:lnTo>
                  <a:lnTo>
                    <a:pt x="52057" y="1542211"/>
                  </a:lnTo>
                  <a:lnTo>
                    <a:pt x="3243605" y="1542211"/>
                  </a:lnTo>
                  <a:lnTo>
                    <a:pt x="3251250" y="1540687"/>
                  </a:lnTo>
                  <a:lnTo>
                    <a:pt x="3265957" y="1534591"/>
                  </a:lnTo>
                  <a:lnTo>
                    <a:pt x="3272447" y="1530261"/>
                  </a:lnTo>
                  <a:lnTo>
                    <a:pt x="3277603" y="1525104"/>
                  </a:lnTo>
                  <a:lnTo>
                    <a:pt x="3278073" y="1524635"/>
                  </a:lnTo>
                  <a:lnTo>
                    <a:pt x="3283699" y="1519008"/>
                  </a:lnTo>
                  <a:lnTo>
                    <a:pt x="3288030" y="1512519"/>
                  </a:lnTo>
                  <a:lnTo>
                    <a:pt x="3294088" y="1497914"/>
                  </a:lnTo>
                  <a:lnTo>
                    <a:pt x="3295612" y="1490370"/>
                  </a:lnTo>
                  <a:lnTo>
                    <a:pt x="3295650" y="75361"/>
                  </a:lnTo>
                  <a:close/>
                </a:path>
              </a:pathLst>
            </a:custGeom>
            <a:solidFill>
              <a:srgbClr val="BFC1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0075" y="1857374"/>
              <a:ext cx="3295650" cy="514350"/>
            </a:xfrm>
            <a:custGeom>
              <a:avLst/>
              <a:gdLst/>
              <a:ahLst/>
              <a:cxnLst/>
              <a:rect l="l" t="t" r="r" b="b"/>
              <a:pathLst>
                <a:path w="3295650" h="514350">
                  <a:moveTo>
                    <a:pt x="3295650" y="294195"/>
                  </a:moveTo>
                  <a:lnTo>
                    <a:pt x="3280867" y="258483"/>
                  </a:lnTo>
                  <a:lnTo>
                    <a:pt x="3243491" y="238506"/>
                  </a:lnTo>
                  <a:lnTo>
                    <a:pt x="3239579" y="238125"/>
                  </a:lnTo>
                  <a:lnTo>
                    <a:pt x="1904365" y="238125"/>
                  </a:lnTo>
                  <a:lnTo>
                    <a:pt x="1902942" y="223583"/>
                  </a:lnTo>
                  <a:lnTo>
                    <a:pt x="1891487" y="174459"/>
                  </a:lnTo>
                  <a:lnTo>
                    <a:pt x="1870659" y="128511"/>
                  </a:lnTo>
                  <a:lnTo>
                    <a:pt x="1841284" y="87515"/>
                  </a:lnTo>
                  <a:lnTo>
                    <a:pt x="1804466" y="53035"/>
                  </a:lnTo>
                  <a:lnTo>
                    <a:pt x="1761629" y="26403"/>
                  </a:lnTo>
                  <a:lnTo>
                    <a:pt x="1714423" y="8623"/>
                  </a:lnTo>
                  <a:lnTo>
                    <a:pt x="1664652" y="406"/>
                  </a:lnTo>
                  <a:lnTo>
                    <a:pt x="1656245" y="0"/>
                  </a:lnTo>
                  <a:lnTo>
                    <a:pt x="1639404" y="0"/>
                  </a:lnTo>
                  <a:lnTo>
                    <a:pt x="1589392" y="6578"/>
                  </a:lnTo>
                  <a:lnTo>
                    <a:pt x="1541627" y="22796"/>
                  </a:lnTo>
                  <a:lnTo>
                    <a:pt x="1497939" y="48018"/>
                  </a:lnTo>
                  <a:lnTo>
                    <a:pt x="1460017" y="81280"/>
                  </a:lnTo>
                  <a:lnTo>
                    <a:pt x="1429308" y="121297"/>
                  </a:lnTo>
                  <a:lnTo>
                    <a:pt x="1407007" y="166535"/>
                  </a:lnTo>
                  <a:lnTo>
                    <a:pt x="1393952" y="215265"/>
                  </a:lnTo>
                  <a:lnTo>
                    <a:pt x="1391272" y="238125"/>
                  </a:lnTo>
                  <a:lnTo>
                    <a:pt x="56057" y="238125"/>
                  </a:lnTo>
                  <a:lnTo>
                    <a:pt x="20358" y="252920"/>
                  </a:lnTo>
                  <a:lnTo>
                    <a:pt x="381" y="290283"/>
                  </a:lnTo>
                  <a:lnTo>
                    <a:pt x="0" y="294195"/>
                  </a:lnTo>
                  <a:lnTo>
                    <a:pt x="0" y="314325"/>
                  </a:lnTo>
                  <a:lnTo>
                    <a:pt x="1396961" y="314325"/>
                  </a:lnTo>
                  <a:lnTo>
                    <a:pt x="1397228" y="315607"/>
                  </a:lnTo>
                  <a:lnTo>
                    <a:pt x="1413446" y="363372"/>
                  </a:lnTo>
                  <a:lnTo>
                    <a:pt x="1438668" y="407060"/>
                  </a:lnTo>
                  <a:lnTo>
                    <a:pt x="1471930" y="444982"/>
                  </a:lnTo>
                  <a:lnTo>
                    <a:pt x="1511947" y="475691"/>
                  </a:lnTo>
                  <a:lnTo>
                    <a:pt x="1557185" y="497992"/>
                  </a:lnTo>
                  <a:lnTo>
                    <a:pt x="1605915" y="511048"/>
                  </a:lnTo>
                  <a:lnTo>
                    <a:pt x="1639404" y="514350"/>
                  </a:lnTo>
                  <a:lnTo>
                    <a:pt x="1656245" y="514350"/>
                  </a:lnTo>
                  <a:lnTo>
                    <a:pt x="1706257" y="507758"/>
                  </a:lnTo>
                  <a:lnTo>
                    <a:pt x="1754022" y="491553"/>
                  </a:lnTo>
                  <a:lnTo>
                    <a:pt x="1797710" y="466331"/>
                  </a:lnTo>
                  <a:lnTo>
                    <a:pt x="1835632" y="433070"/>
                  </a:lnTo>
                  <a:lnTo>
                    <a:pt x="1866341" y="393052"/>
                  </a:lnTo>
                  <a:lnTo>
                    <a:pt x="1888655" y="347802"/>
                  </a:lnTo>
                  <a:lnTo>
                    <a:pt x="1898675" y="314325"/>
                  </a:lnTo>
                  <a:lnTo>
                    <a:pt x="3295650" y="314325"/>
                  </a:lnTo>
                  <a:lnTo>
                    <a:pt x="3295650" y="294195"/>
                  </a:lnTo>
                  <a:close/>
                </a:path>
              </a:pathLst>
            </a:custGeom>
            <a:solidFill>
              <a:srgbClr val="494F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8555" y="2048868"/>
              <a:ext cx="214814" cy="14653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77875" y="2525712"/>
            <a:ext cx="2604135" cy="90296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-130" dirty="0">
                <a:solidFill>
                  <a:srgbClr val="FFFFFF"/>
                </a:solidFill>
                <a:latin typeface="Tahoma"/>
                <a:cs typeface="Tahoma"/>
              </a:rPr>
              <a:t>Input</a:t>
            </a:r>
            <a:r>
              <a:rPr sz="1650" b="1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50" b="1" spc="-10" dirty="0">
                <a:solidFill>
                  <a:srgbClr val="FFFFFF"/>
                </a:solidFill>
                <a:latin typeface="Tahoma"/>
                <a:cs typeface="Tahoma"/>
              </a:rPr>
              <a:t>Module</a:t>
            </a:r>
            <a:endParaRPr sz="1650">
              <a:latin typeface="Tahoma"/>
              <a:cs typeface="Tahoma"/>
            </a:endParaRPr>
          </a:p>
          <a:p>
            <a:pPr marL="12700" marR="5080">
              <a:lnSpc>
                <a:spcPct val="134300"/>
              </a:lnSpc>
              <a:spcBef>
                <a:spcPts val="540"/>
              </a:spcBef>
            </a:pPr>
            <a:r>
              <a:rPr sz="1350" spc="-70" dirty="0">
                <a:solidFill>
                  <a:srgbClr val="FFFFFF"/>
                </a:solidFill>
                <a:latin typeface="Verdana"/>
                <a:cs typeface="Verdana"/>
              </a:rPr>
              <a:t>Captures</a:t>
            </a:r>
            <a:r>
              <a:rPr sz="135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FFFFFF"/>
                </a:solidFill>
                <a:latin typeface="Verdana"/>
                <a:cs typeface="Verdana"/>
              </a:rPr>
              <a:t>all</a:t>
            </a:r>
            <a:r>
              <a:rPr sz="13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FFFFFF"/>
                </a:solidFill>
                <a:latin typeface="Verdana"/>
                <a:cs typeface="Verdana"/>
              </a:rPr>
              <a:t>your</a:t>
            </a:r>
            <a:r>
              <a:rPr sz="135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FFFFFF"/>
                </a:solidFill>
                <a:latin typeface="Verdana"/>
                <a:cs typeface="Verdana"/>
              </a:rPr>
              <a:t>expense</a:t>
            </a:r>
            <a:r>
              <a:rPr sz="13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FFFFFF"/>
                </a:solidFill>
                <a:latin typeface="Verdana"/>
                <a:cs typeface="Verdana"/>
              </a:rPr>
              <a:t>details </a:t>
            </a:r>
            <a:r>
              <a:rPr sz="1350" spc="-80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135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FFFFFF"/>
                </a:solidFill>
                <a:latin typeface="Verdana"/>
                <a:cs typeface="Verdana"/>
              </a:rPr>
              <a:t>precision.</a:t>
            </a:r>
            <a:endParaRPr sz="1350">
              <a:latin typeface="Verdana"/>
              <a:cs typeface="Verdan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067174" y="1857374"/>
            <a:ext cx="3295650" cy="1800225"/>
            <a:chOff x="4067174" y="1857374"/>
            <a:chExt cx="3295650" cy="1800225"/>
          </a:xfrm>
        </p:grpSpPr>
        <p:sp>
          <p:nvSpPr>
            <p:cNvPr id="11" name="object 11"/>
            <p:cNvSpPr/>
            <p:nvPr/>
          </p:nvSpPr>
          <p:spPr>
            <a:xfrm>
              <a:off x="4076699" y="2114549"/>
              <a:ext cx="3276600" cy="1533525"/>
            </a:xfrm>
            <a:custGeom>
              <a:avLst/>
              <a:gdLst/>
              <a:ahLst/>
              <a:cxnLst/>
              <a:rect l="l" t="t" r="r" b="b"/>
              <a:pathLst>
                <a:path w="3276600" h="1533525">
                  <a:moveTo>
                    <a:pt x="3214306" y="0"/>
                  </a:moveTo>
                  <a:lnTo>
                    <a:pt x="62293" y="0"/>
                  </a:lnTo>
                  <a:lnTo>
                    <a:pt x="57962" y="482"/>
                  </a:lnTo>
                  <a:lnTo>
                    <a:pt x="22618" y="18783"/>
                  </a:lnTo>
                  <a:lnTo>
                    <a:pt x="2133" y="56426"/>
                  </a:lnTo>
                  <a:lnTo>
                    <a:pt x="0" y="71196"/>
                  </a:lnTo>
                  <a:lnTo>
                    <a:pt x="0" y="1483042"/>
                  </a:lnTo>
                  <a:lnTo>
                    <a:pt x="0" y="1486357"/>
                  </a:lnTo>
                  <a:lnTo>
                    <a:pt x="17132" y="1521079"/>
                  </a:lnTo>
                  <a:lnTo>
                    <a:pt x="47167" y="1533525"/>
                  </a:lnTo>
                  <a:lnTo>
                    <a:pt x="3229432" y="1533525"/>
                  </a:lnTo>
                  <a:lnTo>
                    <a:pt x="3264154" y="1516392"/>
                  </a:lnTo>
                  <a:lnTo>
                    <a:pt x="3275622" y="1492885"/>
                  </a:lnTo>
                  <a:lnTo>
                    <a:pt x="3276282" y="1489646"/>
                  </a:lnTo>
                  <a:lnTo>
                    <a:pt x="3276600" y="1486357"/>
                  </a:lnTo>
                  <a:lnTo>
                    <a:pt x="3276600" y="71196"/>
                  </a:lnTo>
                  <a:lnTo>
                    <a:pt x="3262934" y="29705"/>
                  </a:lnTo>
                  <a:lnTo>
                    <a:pt x="3231400" y="3886"/>
                  </a:lnTo>
                  <a:lnTo>
                    <a:pt x="3218637" y="482"/>
                  </a:lnTo>
                  <a:lnTo>
                    <a:pt x="3214306" y="0"/>
                  </a:lnTo>
                  <a:close/>
                </a:path>
              </a:pathLst>
            </a:custGeom>
            <a:solidFill>
              <a:srgbClr val="26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067162" y="2115400"/>
              <a:ext cx="3295650" cy="1542415"/>
            </a:xfrm>
            <a:custGeom>
              <a:avLst/>
              <a:gdLst/>
              <a:ahLst/>
              <a:cxnLst/>
              <a:rect l="l" t="t" r="r" b="b"/>
              <a:pathLst>
                <a:path w="3295650" h="1542414">
                  <a:moveTo>
                    <a:pt x="3295650" y="75361"/>
                  </a:moveTo>
                  <a:lnTo>
                    <a:pt x="3282823" y="33020"/>
                  </a:lnTo>
                  <a:lnTo>
                    <a:pt x="3248609" y="4965"/>
                  </a:lnTo>
                  <a:lnTo>
                    <a:pt x="3230207" y="0"/>
                  </a:lnTo>
                  <a:lnTo>
                    <a:pt x="3234321" y="1092"/>
                  </a:lnTo>
                  <a:lnTo>
                    <a:pt x="3248317" y="8826"/>
                  </a:lnTo>
                  <a:lnTo>
                    <a:pt x="3272244" y="46202"/>
                  </a:lnTo>
                  <a:lnTo>
                    <a:pt x="3276600" y="75361"/>
                  </a:lnTo>
                  <a:lnTo>
                    <a:pt x="3276600" y="1482204"/>
                  </a:lnTo>
                  <a:lnTo>
                    <a:pt x="3264090" y="1511592"/>
                  </a:lnTo>
                  <a:lnTo>
                    <a:pt x="3258299" y="1516405"/>
                  </a:lnTo>
                  <a:lnTo>
                    <a:pt x="3251377" y="1520151"/>
                  </a:lnTo>
                  <a:lnTo>
                    <a:pt x="3243821" y="1522399"/>
                  </a:lnTo>
                  <a:lnTo>
                    <a:pt x="3235642" y="1523161"/>
                  </a:lnTo>
                  <a:lnTo>
                    <a:pt x="60007" y="1523161"/>
                  </a:lnTo>
                  <a:lnTo>
                    <a:pt x="31064" y="1511160"/>
                  </a:lnTo>
                  <a:lnTo>
                    <a:pt x="25806" y="1504848"/>
                  </a:lnTo>
                  <a:lnTo>
                    <a:pt x="22059" y="1497914"/>
                  </a:lnTo>
                  <a:lnTo>
                    <a:pt x="19812" y="1490370"/>
                  </a:lnTo>
                  <a:lnTo>
                    <a:pt x="19050" y="1482204"/>
                  </a:lnTo>
                  <a:lnTo>
                    <a:pt x="19050" y="75361"/>
                  </a:lnTo>
                  <a:lnTo>
                    <a:pt x="28676" y="33020"/>
                  </a:lnTo>
                  <a:lnTo>
                    <a:pt x="61328" y="1092"/>
                  </a:lnTo>
                  <a:lnTo>
                    <a:pt x="65443" y="0"/>
                  </a:lnTo>
                  <a:lnTo>
                    <a:pt x="61341" y="609"/>
                  </a:lnTo>
                  <a:lnTo>
                    <a:pt x="22313" y="21475"/>
                  </a:lnTo>
                  <a:lnTo>
                    <a:pt x="1460" y="60490"/>
                  </a:lnTo>
                  <a:lnTo>
                    <a:pt x="0" y="75361"/>
                  </a:lnTo>
                  <a:lnTo>
                    <a:pt x="0" y="1490167"/>
                  </a:lnTo>
                  <a:lnTo>
                    <a:pt x="1524" y="1497812"/>
                  </a:lnTo>
                  <a:lnTo>
                    <a:pt x="7607" y="1512519"/>
                  </a:lnTo>
                  <a:lnTo>
                    <a:pt x="11950" y="1519008"/>
                  </a:lnTo>
                  <a:lnTo>
                    <a:pt x="17805" y="1524863"/>
                  </a:lnTo>
                  <a:lnTo>
                    <a:pt x="23202" y="1530261"/>
                  </a:lnTo>
                  <a:lnTo>
                    <a:pt x="29692" y="1534591"/>
                  </a:lnTo>
                  <a:lnTo>
                    <a:pt x="44399" y="1540687"/>
                  </a:lnTo>
                  <a:lnTo>
                    <a:pt x="52044" y="1542211"/>
                  </a:lnTo>
                  <a:lnTo>
                    <a:pt x="3243605" y="1542211"/>
                  </a:lnTo>
                  <a:lnTo>
                    <a:pt x="3251250" y="1540687"/>
                  </a:lnTo>
                  <a:lnTo>
                    <a:pt x="3265957" y="1534591"/>
                  </a:lnTo>
                  <a:lnTo>
                    <a:pt x="3272447" y="1530261"/>
                  </a:lnTo>
                  <a:lnTo>
                    <a:pt x="3277603" y="1525104"/>
                  </a:lnTo>
                  <a:lnTo>
                    <a:pt x="3278073" y="1524635"/>
                  </a:lnTo>
                  <a:lnTo>
                    <a:pt x="3283699" y="1519008"/>
                  </a:lnTo>
                  <a:lnTo>
                    <a:pt x="3288030" y="1512519"/>
                  </a:lnTo>
                  <a:lnTo>
                    <a:pt x="3294088" y="1497914"/>
                  </a:lnTo>
                  <a:lnTo>
                    <a:pt x="3295612" y="1490370"/>
                  </a:lnTo>
                  <a:lnTo>
                    <a:pt x="3295650" y="75361"/>
                  </a:lnTo>
                  <a:close/>
                </a:path>
              </a:pathLst>
            </a:custGeom>
            <a:solidFill>
              <a:srgbClr val="BFC1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067175" y="1857374"/>
              <a:ext cx="3295650" cy="514350"/>
            </a:xfrm>
            <a:custGeom>
              <a:avLst/>
              <a:gdLst/>
              <a:ahLst/>
              <a:cxnLst/>
              <a:rect l="l" t="t" r="r" b="b"/>
              <a:pathLst>
                <a:path w="3295650" h="514350">
                  <a:moveTo>
                    <a:pt x="3295650" y="294195"/>
                  </a:moveTo>
                  <a:lnTo>
                    <a:pt x="3280854" y="258483"/>
                  </a:lnTo>
                  <a:lnTo>
                    <a:pt x="3243491" y="238506"/>
                  </a:lnTo>
                  <a:lnTo>
                    <a:pt x="3239579" y="238125"/>
                  </a:lnTo>
                  <a:lnTo>
                    <a:pt x="1904365" y="238125"/>
                  </a:lnTo>
                  <a:lnTo>
                    <a:pt x="1902942" y="223583"/>
                  </a:lnTo>
                  <a:lnTo>
                    <a:pt x="1891474" y="174459"/>
                  </a:lnTo>
                  <a:lnTo>
                    <a:pt x="1870659" y="128511"/>
                  </a:lnTo>
                  <a:lnTo>
                    <a:pt x="1841284" y="87515"/>
                  </a:lnTo>
                  <a:lnTo>
                    <a:pt x="1804466" y="53035"/>
                  </a:lnTo>
                  <a:lnTo>
                    <a:pt x="1761617" y="26403"/>
                  </a:lnTo>
                  <a:lnTo>
                    <a:pt x="1714411" y="8623"/>
                  </a:lnTo>
                  <a:lnTo>
                    <a:pt x="1664652" y="406"/>
                  </a:lnTo>
                  <a:lnTo>
                    <a:pt x="1656245" y="0"/>
                  </a:lnTo>
                  <a:lnTo>
                    <a:pt x="1639404" y="0"/>
                  </a:lnTo>
                  <a:lnTo>
                    <a:pt x="1589392" y="6578"/>
                  </a:lnTo>
                  <a:lnTo>
                    <a:pt x="1541627" y="22796"/>
                  </a:lnTo>
                  <a:lnTo>
                    <a:pt x="1497926" y="48018"/>
                  </a:lnTo>
                  <a:lnTo>
                    <a:pt x="1460017" y="81280"/>
                  </a:lnTo>
                  <a:lnTo>
                    <a:pt x="1429296" y="121297"/>
                  </a:lnTo>
                  <a:lnTo>
                    <a:pt x="1407007" y="166535"/>
                  </a:lnTo>
                  <a:lnTo>
                    <a:pt x="1393952" y="215265"/>
                  </a:lnTo>
                  <a:lnTo>
                    <a:pt x="1391272" y="238125"/>
                  </a:lnTo>
                  <a:lnTo>
                    <a:pt x="56070" y="238125"/>
                  </a:lnTo>
                  <a:lnTo>
                    <a:pt x="20358" y="252920"/>
                  </a:lnTo>
                  <a:lnTo>
                    <a:pt x="381" y="290283"/>
                  </a:lnTo>
                  <a:lnTo>
                    <a:pt x="0" y="294195"/>
                  </a:lnTo>
                  <a:lnTo>
                    <a:pt x="0" y="314325"/>
                  </a:lnTo>
                  <a:lnTo>
                    <a:pt x="1396961" y="314325"/>
                  </a:lnTo>
                  <a:lnTo>
                    <a:pt x="1397228" y="315607"/>
                  </a:lnTo>
                  <a:lnTo>
                    <a:pt x="1413446" y="363372"/>
                  </a:lnTo>
                  <a:lnTo>
                    <a:pt x="1438668" y="407060"/>
                  </a:lnTo>
                  <a:lnTo>
                    <a:pt x="1471930" y="444982"/>
                  </a:lnTo>
                  <a:lnTo>
                    <a:pt x="1511947" y="475691"/>
                  </a:lnTo>
                  <a:lnTo>
                    <a:pt x="1557185" y="497992"/>
                  </a:lnTo>
                  <a:lnTo>
                    <a:pt x="1605915" y="511048"/>
                  </a:lnTo>
                  <a:lnTo>
                    <a:pt x="1639404" y="514350"/>
                  </a:lnTo>
                  <a:lnTo>
                    <a:pt x="1656245" y="514350"/>
                  </a:lnTo>
                  <a:lnTo>
                    <a:pt x="1706257" y="507758"/>
                  </a:lnTo>
                  <a:lnTo>
                    <a:pt x="1754022" y="491553"/>
                  </a:lnTo>
                  <a:lnTo>
                    <a:pt x="1797710" y="466331"/>
                  </a:lnTo>
                  <a:lnTo>
                    <a:pt x="1835632" y="433070"/>
                  </a:lnTo>
                  <a:lnTo>
                    <a:pt x="1866341" y="393052"/>
                  </a:lnTo>
                  <a:lnTo>
                    <a:pt x="1888655" y="347802"/>
                  </a:lnTo>
                  <a:lnTo>
                    <a:pt x="1898662" y="314325"/>
                  </a:lnTo>
                  <a:lnTo>
                    <a:pt x="3295650" y="314325"/>
                  </a:lnTo>
                  <a:lnTo>
                    <a:pt x="3295650" y="294195"/>
                  </a:lnTo>
                  <a:close/>
                </a:path>
              </a:pathLst>
            </a:custGeom>
            <a:solidFill>
              <a:srgbClr val="494F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27107" y="2014744"/>
              <a:ext cx="171911" cy="21478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4244975" y="2525712"/>
            <a:ext cx="2457450" cy="90296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75" dirty="0">
                <a:solidFill>
                  <a:srgbClr val="FFFFFF"/>
                </a:solidFill>
                <a:latin typeface="Tahoma"/>
                <a:cs typeface="Tahoma"/>
              </a:rPr>
              <a:t>CSV</a:t>
            </a:r>
            <a:r>
              <a:rPr sz="1650" b="1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50" b="1" spc="-80" dirty="0">
                <a:solidFill>
                  <a:srgbClr val="FFFFFF"/>
                </a:solidFill>
                <a:latin typeface="Tahoma"/>
                <a:cs typeface="Tahoma"/>
              </a:rPr>
              <a:t>Writer</a:t>
            </a:r>
            <a:r>
              <a:rPr sz="1650" b="1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50" b="1" spc="-10" dirty="0">
                <a:solidFill>
                  <a:srgbClr val="FFFFFF"/>
                </a:solidFill>
                <a:latin typeface="Tahoma"/>
                <a:cs typeface="Tahoma"/>
              </a:rPr>
              <a:t>Module</a:t>
            </a:r>
            <a:endParaRPr sz="1650">
              <a:latin typeface="Tahoma"/>
              <a:cs typeface="Tahoma"/>
            </a:endParaRPr>
          </a:p>
          <a:p>
            <a:pPr marL="12700" marR="5080">
              <a:lnSpc>
                <a:spcPct val="134300"/>
              </a:lnSpc>
              <a:spcBef>
                <a:spcPts val="540"/>
              </a:spcBef>
            </a:pPr>
            <a:r>
              <a:rPr sz="1350" spc="-70" dirty="0">
                <a:solidFill>
                  <a:srgbClr val="FFFFFF"/>
                </a:solidFill>
                <a:latin typeface="Verdana"/>
                <a:cs typeface="Verdana"/>
              </a:rPr>
              <a:t>Organizes</a:t>
            </a:r>
            <a:r>
              <a:rPr sz="135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35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FFFFFF"/>
                </a:solidFill>
                <a:latin typeface="Verdana"/>
                <a:cs typeface="Verdana"/>
              </a:rPr>
              <a:t>stores</a:t>
            </a:r>
            <a:r>
              <a:rPr sz="135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FFFFFF"/>
                </a:solidFill>
                <a:latin typeface="Verdana"/>
                <a:cs typeface="Verdana"/>
              </a:rPr>
              <a:t>your</a:t>
            </a:r>
            <a:r>
              <a:rPr sz="13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FFFFFF"/>
                </a:solidFill>
                <a:latin typeface="Verdana"/>
                <a:cs typeface="Verdana"/>
              </a:rPr>
              <a:t>data </a:t>
            </a:r>
            <a:r>
              <a:rPr sz="1350" spc="-65" dirty="0">
                <a:solidFill>
                  <a:srgbClr val="FFFFFF"/>
                </a:solidFill>
                <a:latin typeface="Verdana"/>
                <a:cs typeface="Verdana"/>
              </a:rPr>
              <a:t>efficiently</a:t>
            </a:r>
            <a:r>
              <a:rPr sz="135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13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35" dirty="0">
                <a:solidFill>
                  <a:srgbClr val="FFFFFF"/>
                </a:solidFill>
                <a:latin typeface="Verdana"/>
                <a:cs typeface="Verdana"/>
              </a:rPr>
              <a:t>CSV</a:t>
            </a:r>
            <a:r>
              <a:rPr sz="135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FFFFFF"/>
                </a:solidFill>
                <a:latin typeface="Verdana"/>
                <a:cs typeface="Verdana"/>
              </a:rPr>
              <a:t>format.</a:t>
            </a:r>
            <a:endParaRPr sz="1350">
              <a:latin typeface="Verdana"/>
              <a:cs typeface="Verdan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534274" y="1857374"/>
            <a:ext cx="3295650" cy="1800225"/>
            <a:chOff x="7534274" y="1857374"/>
            <a:chExt cx="3295650" cy="1800225"/>
          </a:xfrm>
        </p:grpSpPr>
        <p:sp>
          <p:nvSpPr>
            <p:cNvPr id="17" name="object 17"/>
            <p:cNvSpPr/>
            <p:nvPr/>
          </p:nvSpPr>
          <p:spPr>
            <a:xfrm>
              <a:off x="7543799" y="2114549"/>
              <a:ext cx="3276600" cy="1533525"/>
            </a:xfrm>
            <a:custGeom>
              <a:avLst/>
              <a:gdLst/>
              <a:ahLst/>
              <a:cxnLst/>
              <a:rect l="l" t="t" r="r" b="b"/>
              <a:pathLst>
                <a:path w="3276600" h="1533525">
                  <a:moveTo>
                    <a:pt x="3214306" y="0"/>
                  </a:moveTo>
                  <a:lnTo>
                    <a:pt x="62293" y="0"/>
                  </a:lnTo>
                  <a:lnTo>
                    <a:pt x="57962" y="482"/>
                  </a:lnTo>
                  <a:lnTo>
                    <a:pt x="22618" y="18783"/>
                  </a:lnTo>
                  <a:lnTo>
                    <a:pt x="2133" y="56426"/>
                  </a:lnTo>
                  <a:lnTo>
                    <a:pt x="0" y="71196"/>
                  </a:lnTo>
                  <a:lnTo>
                    <a:pt x="0" y="1483042"/>
                  </a:lnTo>
                  <a:lnTo>
                    <a:pt x="0" y="1486357"/>
                  </a:lnTo>
                  <a:lnTo>
                    <a:pt x="17132" y="1521079"/>
                  </a:lnTo>
                  <a:lnTo>
                    <a:pt x="47167" y="1533525"/>
                  </a:lnTo>
                  <a:lnTo>
                    <a:pt x="3229432" y="1533525"/>
                  </a:lnTo>
                  <a:lnTo>
                    <a:pt x="3264154" y="1516392"/>
                  </a:lnTo>
                  <a:lnTo>
                    <a:pt x="3275622" y="1492885"/>
                  </a:lnTo>
                  <a:lnTo>
                    <a:pt x="3276282" y="1489646"/>
                  </a:lnTo>
                  <a:lnTo>
                    <a:pt x="3276600" y="1486357"/>
                  </a:lnTo>
                  <a:lnTo>
                    <a:pt x="3276600" y="71196"/>
                  </a:lnTo>
                  <a:lnTo>
                    <a:pt x="3262934" y="29705"/>
                  </a:lnTo>
                  <a:lnTo>
                    <a:pt x="3231400" y="3886"/>
                  </a:lnTo>
                  <a:lnTo>
                    <a:pt x="3218637" y="482"/>
                  </a:lnTo>
                  <a:lnTo>
                    <a:pt x="3214306" y="0"/>
                  </a:lnTo>
                  <a:close/>
                </a:path>
              </a:pathLst>
            </a:custGeom>
            <a:solidFill>
              <a:srgbClr val="26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534262" y="2115400"/>
              <a:ext cx="3295650" cy="1542415"/>
            </a:xfrm>
            <a:custGeom>
              <a:avLst/>
              <a:gdLst/>
              <a:ahLst/>
              <a:cxnLst/>
              <a:rect l="l" t="t" r="r" b="b"/>
              <a:pathLst>
                <a:path w="3295650" h="1542414">
                  <a:moveTo>
                    <a:pt x="3295650" y="75361"/>
                  </a:moveTo>
                  <a:lnTo>
                    <a:pt x="3282823" y="33020"/>
                  </a:lnTo>
                  <a:lnTo>
                    <a:pt x="3248609" y="4965"/>
                  </a:lnTo>
                  <a:lnTo>
                    <a:pt x="3230207" y="0"/>
                  </a:lnTo>
                  <a:lnTo>
                    <a:pt x="3234321" y="1092"/>
                  </a:lnTo>
                  <a:lnTo>
                    <a:pt x="3248317" y="8826"/>
                  </a:lnTo>
                  <a:lnTo>
                    <a:pt x="3272244" y="46202"/>
                  </a:lnTo>
                  <a:lnTo>
                    <a:pt x="3276600" y="75361"/>
                  </a:lnTo>
                  <a:lnTo>
                    <a:pt x="3276600" y="1482204"/>
                  </a:lnTo>
                  <a:lnTo>
                    <a:pt x="3264090" y="1511592"/>
                  </a:lnTo>
                  <a:lnTo>
                    <a:pt x="3258299" y="1516405"/>
                  </a:lnTo>
                  <a:lnTo>
                    <a:pt x="3251377" y="1520151"/>
                  </a:lnTo>
                  <a:lnTo>
                    <a:pt x="3243821" y="1522399"/>
                  </a:lnTo>
                  <a:lnTo>
                    <a:pt x="3235642" y="1523161"/>
                  </a:lnTo>
                  <a:lnTo>
                    <a:pt x="60007" y="1523161"/>
                  </a:lnTo>
                  <a:lnTo>
                    <a:pt x="31064" y="1511160"/>
                  </a:lnTo>
                  <a:lnTo>
                    <a:pt x="25806" y="1504848"/>
                  </a:lnTo>
                  <a:lnTo>
                    <a:pt x="22059" y="1497914"/>
                  </a:lnTo>
                  <a:lnTo>
                    <a:pt x="19812" y="1490370"/>
                  </a:lnTo>
                  <a:lnTo>
                    <a:pt x="19050" y="1482204"/>
                  </a:lnTo>
                  <a:lnTo>
                    <a:pt x="19050" y="75361"/>
                  </a:lnTo>
                  <a:lnTo>
                    <a:pt x="28676" y="33020"/>
                  </a:lnTo>
                  <a:lnTo>
                    <a:pt x="61328" y="1092"/>
                  </a:lnTo>
                  <a:lnTo>
                    <a:pt x="65443" y="0"/>
                  </a:lnTo>
                  <a:lnTo>
                    <a:pt x="61341" y="609"/>
                  </a:lnTo>
                  <a:lnTo>
                    <a:pt x="22313" y="21475"/>
                  </a:lnTo>
                  <a:lnTo>
                    <a:pt x="1460" y="60490"/>
                  </a:lnTo>
                  <a:lnTo>
                    <a:pt x="0" y="75361"/>
                  </a:lnTo>
                  <a:lnTo>
                    <a:pt x="0" y="1490167"/>
                  </a:lnTo>
                  <a:lnTo>
                    <a:pt x="1524" y="1497812"/>
                  </a:lnTo>
                  <a:lnTo>
                    <a:pt x="7607" y="1512519"/>
                  </a:lnTo>
                  <a:lnTo>
                    <a:pt x="11950" y="1519008"/>
                  </a:lnTo>
                  <a:lnTo>
                    <a:pt x="17805" y="1524863"/>
                  </a:lnTo>
                  <a:lnTo>
                    <a:pt x="23202" y="1530261"/>
                  </a:lnTo>
                  <a:lnTo>
                    <a:pt x="29692" y="1534591"/>
                  </a:lnTo>
                  <a:lnTo>
                    <a:pt x="44399" y="1540687"/>
                  </a:lnTo>
                  <a:lnTo>
                    <a:pt x="52044" y="1542211"/>
                  </a:lnTo>
                  <a:lnTo>
                    <a:pt x="3243605" y="1542211"/>
                  </a:lnTo>
                  <a:lnTo>
                    <a:pt x="3251250" y="1540687"/>
                  </a:lnTo>
                  <a:lnTo>
                    <a:pt x="3265957" y="1534591"/>
                  </a:lnTo>
                  <a:lnTo>
                    <a:pt x="3272447" y="1530261"/>
                  </a:lnTo>
                  <a:lnTo>
                    <a:pt x="3277603" y="1525104"/>
                  </a:lnTo>
                  <a:lnTo>
                    <a:pt x="3278073" y="1524635"/>
                  </a:lnTo>
                  <a:lnTo>
                    <a:pt x="3283699" y="1519008"/>
                  </a:lnTo>
                  <a:lnTo>
                    <a:pt x="3288030" y="1512519"/>
                  </a:lnTo>
                  <a:lnTo>
                    <a:pt x="3294088" y="1497914"/>
                  </a:lnTo>
                  <a:lnTo>
                    <a:pt x="3295612" y="1490370"/>
                  </a:lnTo>
                  <a:lnTo>
                    <a:pt x="3295650" y="75361"/>
                  </a:lnTo>
                  <a:close/>
                </a:path>
              </a:pathLst>
            </a:custGeom>
            <a:solidFill>
              <a:srgbClr val="BFC1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534275" y="1857374"/>
              <a:ext cx="3295650" cy="514350"/>
            </a:xfrm>
            <a:custGeom>
              <a:avLst/>
              <a:gdLst/>
              <a:ahLst/>
              <a:cxnLst/>
              <a:rect l="l" t="t" r="r" b="b"/>
              <a:pathLst>
                <a:path w="3295650" h="514350">
                  <a:moveTo>
                    <a:pt x="3295650" y="294195"/>
                  </a:moveTo>
                  <a:lnTo>
                    <a:pt x="3280867" y="258483"/>
                  </a:lnTo>
                  <a:lnTo>
                    <a:pt x="3243491" y="238506"/>
                  </a:lnTo>
                  <a:lnTo>
                    <a:pt x="3239579" y="238125"/>
                  </a:lnTo>
                  <a:lnTo>
                    <a:pt x="1904365" y="238125"/>
                  </a:lnTo>
                  <a:lnTo>
                    <a:pt x="1902942" y="223583"/>
                  </a:lnTo>
                  <a:lnTo>
                    <a:pt x="1891487" y="174459"/>
                  </a:lnTo>
                  <a:lnTo>
                    <a:pt x="1870659" y="128511"/>
                  </a:lnTo>
                  <a:lnTo>
                    <a:pt x="1841284" y="87515"/>
                  </a:lnTo>
                  <a:lnTo>
                    <a:pt x="1804466" y="53035"/>
                  </a:lnTo>
                  <a:lnTo>
                    <a:pt x="1761629" y="26403"/>
                  </a:lnTo>
                  <a:lnTo>
                    <a:pt x="1714423" y="8623"/>
                  </a:lnTo>
                  <a:lnTo>
                    <a:pt x="1664652" y="406"/>
                  </a:lnTo>
                  <a:lnTo>
                    <a:pt x="1656245" y="0"/>
                  </a:lnTo>
                  <a:lnTo>
                    <a:pt x="1639404" y="0"/>
                  </a:lnTo>
                  <a:lnTo>
                    <a:pt x="1589392" y="6578"/>
                  </a:lnTo>
                  <a:lnTo>
                    <a:pt x="1541627" y="22796"/>
                  </a:lnTo>
                  <a:lnTo>
                    <a:pt x="1497939" y="48018"/>
                  </a:lnTo>
                  <a:lnTo>
                    <a:pt x="1460017" y="81280"/>
                  </a:lnTo>
                  <a:lnTo>
                    <a:pt x="1429308" y="121297"/>
                  </a:lnTo>
                  <a:lnTo>
                    <a:pt x="1407007" y="166535"/>
                  </a:lnTo>
                  <a:lnTo>
                    <a:pt x="1393952" y="215265"/>
                  </a:lnTo>
                  <a:lnTo>
                    <a:pt x="1391272" y="238125"/>
                  </a:lnTo>
                  <a:lnTo>
                    <a:pt x="56070" y="238125"/>
                  </a:lnTo>
                  <a:lnTo>
                    <a:pt x="20358" y="252920"/>
                  </a:lnTo>
                  <a:lnTo>
                    <a:pt x="381" y="290283"/>
                  </a:lnTo>
                  <a:lnTo>
                    <a:pt x="0" y="294195"/>
                  </a:lnTo>
                  <a:lnTo>
                    <a:pt x="0" y="314325"/>
                  </a:lnTo>
                  <a:lnTo>
                    <a:pt x="1396961" y="314325"/>
                  </a:lnTo>
                  <a:lnTo>
                    <a:pt x="1397228" y="315607"/>
                  </a:lnTo>
                  <a:lnTo>
                    <a:pt x="1413446" y="363372"/>
                  </a:lnTo>
                  <a:lnTo>
                    <a:pt x="1438668" y="407060"/>
                  </a:lnTo>
                  <a:lnTo>
                    <a:pt x="1471930" y="444982"/>
                  </a:lnTo>
                  <a:lnTo>
                    <a:pt x="1511947" y="475691"/>
                  </a:lnTo>
                  <a:lnTo>
                    <a:pt x="1557185" y="497992"/>
                  </a:lnTo>
                  <a:lnTo>
                    <a:pt x="1605915" y="511048"/>
                  </a:lnTo>
                  <a:lnTo>
                    <a:pt x="1639404" y="514350"/>
                  </a:lnTo>
                  <a:lnTo>
                    <a:pt x="1656245" y="514350"/>
                  </a:lnTo>
                  <a:lnTo>
                    <a:pt x="1706257" y="507758"/>
                  </a:lnTo>
                  <a:lnTo>
                    <a:pt x="1754022" y="491553"/>
                  </a:lnTo>
                  <a:lnTo>
                    <a:pt x="1797710" y="466331"/>
                  </a:lnTo>
                  <a:lnTo>
                    <a:pt x="1835632" y="433070"/>
                  </a:lnTo>
                  <a:lnTo>
                    <a:pt x="1866341" y="393052"/>
                  </a:lnTo>
                  <a:lnTo>
                    <a:pt x="1888655" y="347802"/>
                  </a:lnTo>
                  <a:lnTo>
                    <a:pt x="1898675" y="314325"/>
                  </a:lnTo>
                  <a:lnTo>
                    <a:pt x="3295650" y="314325"/>
                  </a:lnTo>
                  <a:lnTo>
                    <a:pt x="3295650" y="294195"/>
                  </a:lnTo>
                  <a:close/>
                </a:path>
              </a:pathLst>
            </a:custGeom>
            <a:solidFill>
              <a:srgbClr val="494F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72702" y="2041855"/>
              <a:ext cx="215225" cy="160450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7712075" y="2525712"/>
            <a:ext cx="2214880" cy="90296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-40" dirty="0">
                <a:solidFill>
                  <a:srgbClr val="FFFFFF"/>
                </a:solidFill>
                <a:latin typeface="Tahoma"/>
                <a:cs typeface="Tahoma"/>
              </a:rPr>
              <a:t>Backup</a:t>
            </a:r>
            <a:r>
              <a:rPr sz="1650" b="1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50" b="1" spc="-10" dirty="0">
                <a:solidFill>
                  <a:srgbClr val="FFFFFF"/>
                </a:solidFill>
                <a:latin typeface="Tahoma"/>
                <a:cs typeface="Tahoma"/>
              </a:rPr>
              <a:t>Logger</a:t>
            </a:r>
            <a:endParaRPr sz="1650">
              <a:latin typeface="Tahoma"/>
              <a:cs typeface="Tahoma"/>
            </a:endParaRPr>
          </a:p>
          <a:p>
            <a:pPr marL="12700" marR="5080">
              <a:lnSpc>
                <a:spcPct val="134300"/>
              </a:lnSpc>
              <a:spcBef>
                <a:spcPts val="540"/>
              </a:spcBef>
            </a:pPr>
            <a:r>
              <a:rPr sz="1350" spc="-70" dirty="0">
                <a:solidFill>
                  <a:srgbClr val="FFFFFF"/>
                </a:solidFill>
                <a:latin typeface="Verdana"/>
                <a:cs typeface="Verdana"/>
              </a:rPr>
              <a:t>Ensures</a:t>
            </a:r>
            <a:r>
              <a:rPr sz="13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FFFFFF"/>
                </a:solidFill>
                <a:latin typeface="Verdana"/>
                <a:cs typeface="Verdana"/>
              </a:rPr>
              <a:t>data</a:t>
            </a:r>
            <a:r>
              <a:rPr sz="13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FFFFFF"/>
                </a:solidFill>
                <a:latin typeface="Verdana"/>
                <a:cs typeface="Verdana"/>
              </a:rPr>
              <a:t>safety</a:t>
            </a:r>
            <a:r>
              <a:rPr sz="13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FFFFFF"/>
                </a:solidFill>
                <a:latin typeface="Verdana"/>
                <a:cs typeface="Verdana"/>
              </a:rPr>
              <a:t>through </a:t>
            </a:r>
            <a:r>
              <a:rPr sz="1350" spc="-100" dirty="0">
                <a:solidFill>
                  <a:srgbClr val="FFFFFF"/>
                </a:solidFill>
                <a:latin typeface="Verdana"/>
                <a:cs typeface="Verdana"/>
              </a:rPr>
              <a:t>automated</a:t>
            </a:r>
            <a:r>
              <a:rPr sz="135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FFFFFF"/>
                </a:solidFill>
                <a:latin typeface="Verdana"/>
                <a:cs typeface="Verdana"/>
              </a:rPr>
              <a:t>backups.</a:t>
            </a:r>
            <a:endParaRPr sz="1350">
              <a:latin typeface="Verdana"/>
              <a:cs typeface="Verdan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00074" y="3829050"/>
            <a:ext cx="5029200" cy="1524000"/>
            <a:chOff x="600074" y="3829050"/>
            <a:chExt cx="5029200" cy="1524000"/>
          </a:xfrm>
        </p:grpSpPr>
        <p:sp>
          <p:nvSpPr>
            <p:cNvPr id="23" name="object 23"/>
            <p:cNvSpPr/>
            <p:nvPr/>
          </p:nvSpPr>
          <p:spPr>
            <a:xfrm>
              <a:off x="609600" y="4086225"/>
              <a:ext cx="5010150" cy="1257300"/>
            </a:xfrm>
            <a:custGeom>
              <a:avLst/>
              <a:gdLst/>
              <a:ahLst/>
              <a:cxnLst/>
              <a:rect l="l" t="t" r="r" b="b"/>
              <a:pathLst>
                <a:path w="5010150" h="1257300">
                  <a:moveTo>
                    <a:pt x="4947856" y="0"/>
                  </a:moveTo>
                  <a:lnTo>
                    <a:pt x="62299" y="0"/>
                  </a:lnTo>
                  <a:lnTo>
                    <a:pt x="57964" y="482"/>
                  </a:lnTo>
                  <a:lnTo>
                    <a:pt x="22622" y="18783"/>
                  </a:lnTo>
                  <a:lnTo>
                    <a:pt x="2133" y="56426"/>
                  </a:lnTo>
                  <a:lnTo>
                    <a:pt x="0" y="71196"/>
                  </a:lnTo>
                  <a:lnTo>
                    <a:pt x="0" y="1206818"/>
                  </a:lnTo>
                  <a:lnTo>
                    <a:pt x="0" y="1210132"/>
                  </a:lnTo>
                  <a:lnTo>
                    <a:pt x="17129" y="1244854"/>
                  </a:lnTo>
                  <a:lnTo>
                    <a:pt x="47169" y="1257301"/>
                  </a:lnTo>
                  <a:lnTo>
                    <a:pt x="4962982" y="1257301"/>
                  </a:lnTo>
                  <a:lnTo>
                    <a:pt x="4997704" y="1240170"/>
                  </a:lnTo>
                  <a:lnTo>
                    <a:pt x="5010150" y="1210132"/>
                  </a:lnTo>
                  <a:lnTo>
                    <a:pt x="5010150" y="71196"/>
                  </a:lnTo>
                  <a:lnTo>
                    <a:pt x="4996484" y="29705"/>
                  </a:lnTo>
                  <a:lnTo>
                    <a:pt x="4964950" y="3886"/>
                  </a:lnTo>
                  <a:lnTo>
                    <a:pt x="4952187" y="482"/>
                  </a:lnTo>
                  <a:lnTo>
                    <a:pt x="4947856" y="0"/>
                  </a:lnTo>
                  <a:close/>
                </a:path>
              </a:pathLst>
            </a:custGeom>
            <a:solidFill>
              <a:srgbClr val="26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00062" y="4087075"/>
              <a:ext cx="5029200" cy="1266190"/>
            </a:xfrm>
            <a:custGeom>
              <a:avLst/>
              <a:gdLst/>
              <a:ahLst/>
              <a:cxnLst/>
              <a:rect l="l" t="t" r="r" b="b"/>
              <a:pathLst>
                <a:path w="5029200" h="1266189">
                  <a:moveTo>
                    <a:pt x="5029200" y="75361"/>
                  </a:moveTo>
                  <a:lnTo>
                    <a:pt x="5016373" y="33020"/>
                  </a:lnTo>
                  <a:lnTo>
                    <a:pt x="4982159" y="4965"/>
                  </a:lnTo>
                  <a:lnTo>
                    <a:pt x="4963769" y="0"/>
                  </a:lnTo>
                  <a:lnTo>
                    <a:pt x="4967871" y="1092"/>
                  </a:lnTo>
                  <a:lnTo>
                    <a:pt x="4981867" y="8826"/>
                  </a:lnTo>
                  <a:lnTo>
                    <a:pt x="5005794" y="46202"/>
                  </a:lnTo>
                  <a:lnTo>
                    <a:pt x="5010150" y="75361"/>
                  </a:lnTo>
                  <a:lnTo>
                    <a:pt x="5010150" y="1205979"/>
                  </a:lnTo>
                  <a:lnTo>
                    <a:pt x="4997640" y="1235367"/>
                  </a:lnTo>
                  <a:lnTo>
                    <a:pt x="4991849" y="1240180"/>
                  </a:lnTo>
                  <a:lnTo>
                    <a:pt x="4984928" y="1243926"/>
                  </a:lnTo>
                  <a:lnTo>
                    <a:pt x="4977371" y="1246187"/>
                  </a:lnTo>
                  <a:lnTo>
                    <a:pt x="4969192" y="1246936"/>
                  </a:lnTo>
                  <a:lnTo>
                    <a:pt x="60007" y="1246936"/>
                  </a:lnTo>
                  <a:lnTo>
                    <a:pt x="51841" y="1246187"/>
                  </a:lnTo>
                  <a:lnTo>
                    <a:pt x="44284" y="1243926"/>
                  </a:lnTo>
                  <a:lnTo>
                    <a:pt x="37363" y="1240180"/>
                  </a:lnTo>
                  <a:lnTo>
                    <a:pt x="31559" y="1235379"/>
                  </a:lnTo>
                  <a:lnTo>
                    <a:pt x="31051" y="1234935"/>
                  </a:lnTo>
                  <a:lnTo>
                    <a:pt x="25806" y="1228623"/>
                  </a:lnTo>
                  <a:lnTo>
                    <a:pt x="22059" y="1221689"/>
                  </a:lnTo>
                  <a:lnTo>
                    <a:pt x="19812" y="1214145"/>
                  </a:lnTo>
                  <a:lnTo>
                    <a:pt x="19050" y="1205979"/>
                  </a:lnTo>
                  <a:lnTo>
                    <a:pt x="19050" y="75361"/>
                  </a:lnTo>
                  <a:lnTo>
                    <a:pt x="28676" y="33020"/>
                  </a:lnTo>
                  <a:lnTo>
                    <a:pt x="61341" y="1092"/>
                  </a:lnTo>
                  <a:lnTo>
                    <a:pt x="65443" y="0"/>
                  </a:lnTo>
                  <a:lnTo>
                    <a:pt x="61341" y="609"/>
                  </a:lnTo>
                  <a:lnTo>
                    <a:pt x="22326" y="21475"/>
                  </a:lnTo>
                  <a:lnTo>
                    <a:pt x="1460" y="60490"/>
                  </a:lnTo>
                  <a:lnTo>
                    <a:pt x="0" y="75361"/>
                  </a:lnTo>
                  <a:lnTo>
                    <a:pt x="0" y="1213929"/>
                  </a:lnTo>
                  <a:lnTo>
                    <a:pt x="1524" y="1221587"/>
                  </a:lnTo>
                  <a:lnTo>
                    <a:pt x="7620" y="1236281"/>
                  </a:lnTo>
                  <a:lnTo>
                    <a:pt x="11950" y="1242783"/>
                  </a:lnTo>
                  <a:lnTo>
                    <a:pt x="17576" y="1248410"/>
                  </a:lnTo>
                  <a:lnTo>
                    <a:pt x="23202" y="1254036"/>
                  </a:lnTo>
                  <a:lnTo>
                    <a:pt x="29692" y="1258366"/>
                  </a:lnTo>
                  <a:lnTo>
                    <a:pt x="44399" y="1264462"/>
                  </a:lnTo>
                  <a:lnTo>
                    <a:pt x="52057" y="1265986"/>
                  </a:lnTo>
                  <a:lnTo>
                    <a:pt x="4977155" y="1265986"/>
                  </a:lnTo>
                  <a:lnTo>
                    <a:pt x="4984801" y="1264462"/>
                  </a:lnTo>
                  <a:lnTo>
                    <a:pt x="4999507" y="1258366"/>
                  </a:lnTo>
                  <a:lnTo>
                    <a:pt x="5005997" y="1254036"/>
                  </a:lnTo>
                  <a:lnTo>
                    <a:pt x="5011153" y="1248879"/>
                  </a:lnTo>
                  <a:lnTo>
                    <a:pt x="5011623" y="1248410"/>
                  </a:lnTo>
                  <a:lnTo>
                    <a:pt x="5017249" y="1242783"/>
                  </a:lnTo>
                  <a:lnTo>
                    <a:pt x="5021580" y="1236281"/>
                  </a:lnTo>
                  <a:lnTo>
                    <a:pt x="5027638" y="1221689"/>
                  </a:lnTo>
                  <a:lnTo>
                    <a:pt x="5029162" y="1214145"/>
                  </a:lnTo>
                  <a:lnTo>
                    <a:pt x="5029200" y="75361"/>
                  </a:lnTo>
                  <a:close/>
                </a:path>
              </a:pathLst>
            </a:custGeom>
            <a:solidFill>
              <a:srgbClr val="BFC1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00075" y="3829062"/>
              <a:ext cx="5029200" cy="514350"/>
            </a:xfrm>
            <a:custGeom>
              <a:avLst/>
              <a:gdLst/>
              <a:ahLst/>
              <a:cxnLst/>
              <a:rect l="l" t="t" r="r" b="b"/>
              <a:pathLst>
                <a:path w="5029200" h="514350">
                  <a:moveTo>
                    <a:pt x="5029200" y="294182"/>
                  </a:moveTo>
                  <a:lnTo>
                    <a:pt x="5014404" y="258470"/>
                  </a:lnTo>
                  <a:lnTo>
                    <a:pt x="4977041" y="238493"/>
                  </a:lnTo>
                  <a:lnTo>
                    <a:pt x="4973129" y="238112"/>
                  </a:lnTo>
                  <a:lnTo>
                    <a:pt x="2771140" y="238112"/>
                  </a:lnTo>
                  <a:lnTo>
                    <a:pt x="2769717" y="223570"/>
                  </a:lnTo>
                  <a:lnTo>
                    <a:pt x="2758262" y="174447"/>
                  </a:lnTo>
                  <a:lnTo>
                    <a:pt x="2737434" y="128498"/>
                  </a:lnTo>
                  <a:lnTo>
                    <a:pt x="2708059" y="87503"/>
                  </a:lnTo>
                  <a:lnTo>
                    <a:pt x="2671241" y="53022"/>
                  </a:lnTo>
                  <a:lnTo>
                    <a:pt x="2628404" y="26390"/>
                  </a:lnTo>
                  <a:lnTo>
                    <a:pt x="2581198" y="8610"/>
                  </a:lnTo>
                  <a:lnTo>
                    <a:pt x="2531427" y="393"/>
                  </a:lnTo>
                  <a:lnTo>
                    <a:pt x="2523020" y="0"/>
                  </a:lnTo>
                  <a:lnTo>
                    <a:pt x="2506180" y="0"/>
                  </a:lnTo>
                  <a:lnTo>
                    <a:pt x="2456154" y="6565"/>
                  </a:lnTo>
                  <a:lnTo>
                    <a:pt x="2408402" y="22783"/>
                  </a:lnTo>
                  <a:lnTo>
                    <a:pt x="2364714" y="48006"/>
                  </a:lnTo>
                  <a:lnTo>
                    <a:pt x="2326792" y="81267"/>
                  </a:lnTo>
                  <a:lnTo>
                    <a:pt x="2296083" y="121285"/>
                  </a:lnTo>
                  <a:lnTo>
                    <a:pt x="2273782" y="166522"/>
                  </a:lnTo>
                  <a:lnTo>
                    <a:pt x="2260727" y="215252"/>
                  </a:lnTo>
                  <a:lnTo>
                    <a:pt x="2258047" y="238112"/>
                  </a:lnTo>
                  <a:lnTo>
                    <a:pt x="56057" y="238112"/>
                  </a:lnTo>
                  <a:lnTo>
                    <a:pt x="20358" y="252907"/>
                  </a:lnTo>
                  <a:lnTo>
                    <a:pt x="381" y="290271"/>
                  </a:lnTo>
                  <a:lnTo>
                    <a:pt x="0" y="294182"/>
                  </a:lnTo>
                  <a:lnTo>
                    <a:pt x="0" y="314312"/>
                  </a:lnTo>
                  <a:lnTo>
                    <a:pt x="2263737" y="314312"/>
                  </a:lnTo>
                  <a:lnTo>
                    <a:pt x="2263991" y="315595"/>
                  </a:lnTo>
                  <a:lnTo>
                    <a:pt x="2280208" y="363359"/>
                  </a:lnTo>
                  <a:lnTo>
                    <a:pt x="2305443" y="407047"/>
                  </a:lnTo>
                  <a:lnTo>
                    <a:pt x="2338705" y="444969"/>
                  </a:lnTo>
                  <a:lnTo>
                    <a:pt x="2378722" y="475678"/>
                  </a:lnTo>
                  <a:lnTo>
                    <a:pt x="2423960" y="497979"/>
                  </a:lnTo>
                  <a:lnTo>
                    <a:pt x="2472690" y="511035"/>
                  </a:lnTo>
                  <a:lnTo>
                    <a:pt x="2506180" y="514337"/>
                  </a:lnTo>
                  <a:lnTo>
                    <a:pt x="2523020" y="514337"/>
                  </a:lnTo>
                  <a:lnTo>
                    <a:pt x="2573032" y="507746"/>
                  </a:lnTo>
                  <a:lnTo>
                    <a:pt x="2620797" y="491540"/>
                  </a:lnTo>
                  <a:lnTo>
                    <a:pt x="2664485" y="466318"/>
                  </a:lnTo>
                  <a:lnTo>
                    <a:pt x="2702407" y="433057"/>
                  </a:lnTo>
                  <a:lnTo>
                    <a:pt x="2733116" y="393039"/>
                  </a:lnTo>
                  <a:lnTo>
                    <a:pt x="2755430" y="347789"/>
                  </a:lnTo>
                  <a:lnTo>
                    <a:pt x="2765450" y="314312"/>
                  </a:lnTo>
                  <a:lnTo>
                    <a:pt x="5029200" y="314312"/>
                  </a:lnTo>
                  <a:lnTo>
                    <a:pt x="5029200" y="294182"/>
                  </a:lnTo>
                  <a:close/>
                </a:path>
              </a:pathLst>
            </a:custGeom>
            <a:solidFill>
              <a:srgbClr val="494F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24422" y="3976896"/>
              <a:ext cx="176632" cy="215164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777875" y="4497387"/>
            <a:ext cx="4001135" cy="6267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-50" dirty="0">
                <a:solidFill>
                  <a:srgbClr val="FFFFFF"/>
                </a:solidFill>
                <a:latin typeface="Tahoma"/>
                <a:cs typeface="Tahoma"/>
              </a:rPr>
              <a:t>Calculator</a:t>
            </a:r>
            <a:r>
              <a:rPr sz="1650" b="1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50" b="1" spc="-10" dirty="0">
                <a:solidFill>
                  <a:srgbClr val="FFFFFF"/>
                </a:solidFill>
                <a:latin typeface="Tahoma"/>
                <a:cs typeface="Tahoma"/>
              </a:rPr>
              <a:t>Module</a:t>
            </a:r>
            <a:endParaRPr sz="16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1350" spc="-60" dirty="0">
                <a:solidFill>
                  <a:srgbClr val="FFFFFF"/>
                </a:solidFill>
                <a:latin typeface="Verdana"/>
                <a:cs typeface="Verdana"/>
              </a:rPr>
              <a:t>Performs</a:t>
            </a:r>
            <a:r>
              <a:rPr sz="135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FFFFFF"/>
                </a:solidFill>
                <a:latin typeface="Verdana"/>
                <a:cs typeface="Verdana"/>
              </a:rPr>
              <a:t>quick</a:t>
            </a:r>
            <a:r>
              <a:rPr sz="135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35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FFFFFF"/>
                </a:solidFill>
                <a:latin typeface="Verdana"/>
                <a:cs typeface="Verdana"/>
              </a:rPr>
              <a:t>accurate</a:t>
            </a:r>
            <a:r>
              <a:rPr sz="135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FFFFFF"/>
                </a:solidFill>
                <a:latin typeface="Verdana"/>
                <a:cs typeface="Verdana"/>
              </a:rPr>
              <a:t>expense</a:t>
            </a:r>
            <a:r>
              <a:rPr sz="135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45" dirty="0">
                <a:solidFill>
                  <a:srgbClr val="FFFFFF"/>
                </a:solidFill>
                <a:latin typeface="Verdana"/>
                <a:cs typeface="Verdana"/>
              </a:rPr>
              <a:t>calculations.</a:t>
            </a:r>
            <a:endParaRPr sz="1350">
              <a:latin typeface="Verdana"/>
              <a:cs typeface="Verdan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800724" y="3829050"/>
            <a:ext cx="5029200" cy="1524000"/>
            <a:chOff x="5800724" y="3829050"/>
            <a:chExt cx="5029200" cy="1524000"/>
          </a:xfrm>
        </p:grpSpPr>
        <p:sp>
          <p:nvSpPr>
            <p:cNvPr id="29" name="object 29"/>
            <p:cNvSpPr/>
            <p:nvPr/>
          </p:nvSpPr>
          <p:spPr>
            <a:xfrm>
              <a:off x="5810250" y="4086225"/>
              <a:ext cx="5010150" cy="1257300"/>
            </a:xfrm>
            <a:custGeom>
              <a:avLst/>
              <a:gdLst/>
              <a:ahLst/>
              <a:cxnLst/>
              <a:rect l="l" t="t" r="r" b="b"/>
              <a:pathLst>
                <a:path w="5010150" h="1257300">
                  <a:moveTo>
                    <a:pt x="4947856" y="0"/>
                  </a:moveTo>
                  <a:lnTo>
                    <a:pt x="62293" y="0"/>
                  </a:lnTo>
                  <a:lnTo>
                    <a:pt x="57962" y="482"/>
                  </a:lnTo>
                  <a:lnTo>
                    <a:pt x="22618" y="18783"/>
                  </a:lnTo>
                  <a:lnTo>
                    <a:pt x="2133" y="56426"/>
                  </a:lnTo>
                  <a:lnTo>
                    <a:pt x="0" y="71196"/>
                  </a:lnTo>
                  <a:lnTo>
                    <a:pt x="0" y="1206818"/>
                  </a:lnTo>
                  <a:lnTo>
                    <a:pt x="0" y="1210132"/>
                  </a:lnTo>
                  <a:lnTo>
                    <a:pt x="17132" y="1244854"/>
                  </a:lnTo>
                  <a:lnTo>
                    <a:pt x="47167" y="1257301"/>
                  </a:lnTo>
                  <a:lnTo>
                    <a:pt x="4962982" y="1257301"/>
                  </a:lnTo>
                  <a:lnTo>
                    <a:pt x="4997704" y="1240170"/>
                  </a:lnTo>
                  <a:lnTo>
                    <a:pt x="5010150" y="1210132"/>
                  </a:lnTo>
                  <a:lnTo>
                    <a:pt x="5010150" y="71196"/>
                  </a:lnTo>
                  <a:lnTo>
                    <a:pt x="4996484" y="29705"/>
                  </a:lnTo>
                  <a:lnTo>
                    <a:pt x="4964950" y="3886"/>
                  </a:lnTo>
                  <a:lnTo>
                    <a:pt x="4952187" y="482"/>
                  </a:lnTo>
                  <a:lnTo>
                    <a:pt x="4947856" y="0"/>
                  </a:lnTo>
                  <a:close/>
                </a:path>
              </a:pathLst>
            </a:custGeom>
            <a:solidFill>
              <a:srgbClr val="26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800712" y="4087075"/>
              <a:ext cx="5029200" cy="1266190"/>
            </a:xfrm>
            <a:custGeom>
              <a:avLst/>
              <a:gdLst/>
              <a:ahLst/>
              <a:cxnLst/>
              <a:rect l="l" t="t" r="r" b="b"/>
              <a:pathLst>
                <a:path w="5029200" h="1266189">
                  <a:moveTo>
                    <a:pt x="5029200" y="75361"/>
                  </a:moveTo>
                  <a:lnTo>
                    <a:pt x="5016373" y="33020"/>
                  </a:lnTo>
                  <a:lnTo>
                    <a:pt x="4982159" y="4965"/>
                  </a:lnTo>
                  <a:lnTo>
                    <a:pt x="4963757" y="0"/>
                  </a:lnTo>
                  <a:lnTo>
                    <a:pt x="4967871" y="1092"/>
                  </a:lnTo>
                  <a:lnTo>
                    <a:pt x="4981867" y="8826"/>
                  </a:lnTo>
                  <a:lnTo>
                    <a:pt x="5005794" y="46202"/>
                  </a:lnTo>
                  <a:lnTo>
                    <a:pt x="5010150" y="75361"/>
                  </a:lnTo>
                  <a:lnTo>
                    <a:pt x="5010150" y="1205979"/>
                  </a:lnTo>
                  <a:lnTo>
                    <a:pt x="4997640" y="1235367"/>
                  </a:lnTo>
                  <a:lnTo>
                    <a:pt x="4991849" y="1240180"/>
                  </a:lnTo>
                  <a:lnTo>
                    <a:pt x="4984928" y="1243926"/>
                  </a:lnTo>
                  <a:lnTo>
                    <a:pt x="4977371" y="1246187"/>
                  </a:lnTo>
                  <a:lnTo>
                    <a:pt x="4969192" y="1246936"/>
                  </a:lnTo>
                  <a:lnTo>
                    <a:pt x="60007" y="1246936"/>
                  </a:lnTo>
                  <a:lnTo>
                    <a:pt x="31064" y="1234935"/>
                  </a:lnTo>
                  <a:lnTo>
                    <a:pt x="25806" y="1228623"/>
                  </a:lnTo>
                  <a:lnTo>
                    <a:pt x="22059" y="1221689"/>
                  </a:lnTo>
                  <a:lnTo>
                    <a:pt x="19812" y="1214145"/>
                  </a:lnTo>
                  <a:lnTo>
                    <a:pt x="19050" y="1205979"/>
                  </a:lnTo>
                  <a:lnTo>
                    <a:pt x="19050" y="75361"/>
                  </a:lnTo>
                  <a:lnTo>
                    <a:pt x="28676" y="33020"/>
                  </a:lnTo>
                  <a:lnTo>
                    <a:pt x="61328" y="1092"/>
                  </a:lnTo>
                  <a:lnTo>
                    <a:pt x="65443" y="0"/>
                  </a:lnTo>
                  <a:lnTo>
                    <a:pt x="61341" y="609"/>
                  </a:lnTo>
                  <a:lnTo>
                    <a:pt x="22313" y="21475"/>
                  </a:lnTo>
                  <a:lnTo>
                    <a:pt x="1460" y="60490"/>
                  </a:lnTo>
                  <a:lnTo>
                    <a:pt x="0" y="75361"/>
                  </a:lnTo>
                  <a:lnTo>
                    <a:pt x="0" y="1213929"/>
                  </a:lnTo>
                  <a:lnTo>
                    <a:pt x="1524" y="1221587"/>
                  </a:lnTo>
                  <a:lnTo>
                    <a:pt x="7607" y="1236281"/>
                  </a:lnTo>
                  <a:lnTo>
                    <a:pt x="11950" y="1242783"/>
                  </a:lnTo>
                  <a:lnTo>
                    <a:pt x="17805" y="1248638"/>
                  </a:lnTo>
                  <a:lnTo>
                    <a:pt x="23202" y="1254036"/>
                  </a:lnTo>
                  <a:lnTo>
                    <a:pt x="29692" y="1258366"/>
                  </a:lnTo>
                  <a:lnTo>
                    <a:pt x="44399" y="1264462"/>
                  </a:lnTo>
                  <a:lnTo>
                    <a:pt x="52044" y="1265986"/>
                  </a:lnTo>
                  <a:lnTo>
                    <a:pt x="4977155" y="1265986"/>
                  </a:lnTo>
                  <a:lnTo>
                    <a:pt x="4984801" y="1264462"/>
                  </a:lnTo>
                  <a:lnTo>
                    <a:pt x="4999507" y="1258366"/>
                  </a:lnTo>
                  <a:lnTo>
                    <a:pt x="5005997" y="1254036"/>
                  </a:lnTo>
                  <a:lnTo>
                    <a:pt x="5011153" y="1248879"/>
                  </a:lnTo>
                  <a:lnTo>
                    <a:pt x="5011623" y="1248410"/>
                  </a:lnTo>
                  <a:lnTo>
                    <a:pt x="5017249" y="1242783"/>
                  </a:lnTo>
                  <a:lnTo>
                    <a:pt x="5021580" y="1236281"/>
                  </a:lnTo>
                  <a:lnTo>
                    <a:pt x="5027638" y="1221689"/>
                  </a:lnTo>
                  <a:lnTo>
                    <a:pt x="5029162" y="1214145"/>
                  </a:lnTo>
                  <a:lnTo>
                    <a:pt x="5029200" y="75361"/>
                  </a:lnTo>
                  <a:close/>
                </a:path>
              </a:pathLst>
            </a:custGeom>
            <a:solidFill>
              <a:srgbClr val="BFC1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800725" y="3829062"/>
              <a:ext cx="5029200" cy="514350"/>
            </a:xfrm>
            <a:custGeom>
              <a:avLst/>
              <a:gdLst/>
              <a:ahLst/>
              <a:cxnLst/>
              <a:rect l="l" t="t" r="r" b="b"/>
              <a:pathLst>
                <a:path w="5029200" h="514350">
                  <a:moveTo>
                    <a:pt x="5029200" y="294182"/>
                  </a:moveTo>
                  <a:lnTo>
                    <a:pt x="5014417" y="258470"/>
                  </a:lnTo>
                  <a:lnTo>
                    <a:pt x="4977041" y="238493"/>
                  </a:lnTo>
                  <a:lnTo>
                    <a:pt x="4973129" y="238112"/>
                  </a:lnTo>
                  <a:lnTo>
                    <a:pt x="2771140" y="238112"/>
                  </a:lnTo>
                  <a:lnTo>
                    <a:pt x="2769717" y="223570"/>
                  </a:lnTo>
                  <a:lnTo>
                    <a:pt x="2758262" y="174447"/>
                  </a:lnTo>
                  <a:lnTo>
                    <a:pt x="2737434" y="128498"/>
                  </a:lnTo>
                  <a:lnTo>
                    <a:pt x="2708059" y="87503"/>
                  </a:lnTo>
                  <a:lnTo>
                    <a:pt x="2671241" y="53022"/>
                  </a:lnTo>
                  <a:lnTo>
                    <a:pt x="2628404" y="26390"/>
                  </a:lnTo>
                  <a:lnTo>
                    <a:pt x="2581198" y="8610"/>
                  </a:lnTo>
                  <a:lnTo>
                    <a:pt x="2531427" y="393"/>
                  </a:lnTo>
                  <a:lnTo>
                    <a:pt x="2523020" y="0"/>
                  </a:lnTo>
                  <a:lnTo>
                    <a:pt x="2506180" y="0"/>
                  </a:lnTo>
                  <a:lnTo>
                    <a:pt x="2456167" y="6565"/>
                  </a:lnTo>
                  <a:lnTo>
                    <a:pt x="2408402" y="22783"/>
                  </a:lnTo>
                  <a:lnTo>
                    <a:pt x="2364714" y="48006"/>
                  </a:lnTo>
                  <a:lnTo>
                    <a:pt x="2326792" y="81267"/>
                  </a:lnTo>
                  <a:lnTo>
                    <a:pt x="2296083" y="121285"/>
                  </a:lnTo>
                  <a:lnTo>
                    <a:pt x="2273782" y="166522"/>
                  </a:lnTo>
                  <a:lnTo>
                    <a:pt x="2260727" y="215252"/>
                  </a:lnTo>
                  <a:lnTo>
                    <a:pt x="2258047" y="238112"/>
                  </a:lnTo>
                  <a:lnTo>
                    <a:pt x="56057" y="238112"/>
                  </a:lnTo>
                  <a:lnTo>
                    <a:pt x="20358" y="252907"/>
                  </a:lnTo>
                  <a:lnTo>
                    <a:pt x="381" y="290271"/>
                  </a:lnTo>
                  <a:lnTo>
                    <a:pt x="0" y="294182"/>
                  </a:lnTo>
                  <a:lnTo>
                    <a:pt x="0" y="314312"/>
                  </a:lnTo>
                  <a:lnTo>
                    <a:pt x="2263737" y="314312"/>
                  </a:lnTo>
                  <a:lnTo>
                    <a:pt x="2264003" y="315595"/>
                  </a:lnTo>
                  <a:lnTo>
                    <a:pt x="2280221" y="363359"/>
                  </a:lnTo>
                  <a:lnTo>
                    <a:pt x="2305443" y="407047"/>
                  </a:lnTo>
                  <a:lnTo>
                    <a:pt x="2338705" y="444969"/>
                  </a:lnTo>
                  <a:lnTo>
                    <a:pt x="2378722" y="475678"/>
                  </a:lnTo>
                  <a:lnTo>
                    <a:pt x="2423960" y="497979"/>
                  </a:lnTo>
                  <a:lnTo>
                    <a:pt x="2472690" y="511035"/>
                  </a:lnTo>
                  <a:lnTo>
                    <a:pt x="2506180" y="514337"/>
                  </a:lnTo>
                  <a:lnTo>
                    <a:pt x="2523020" y="514337"/>
                  </a:lnTo>
                  <a:lnTo>
                    <a:pt x="2573032" y="507746"/>
                  </a:lnTo>
                  <a:lnTo>
                    <a:pt x="2620797" y="491540"/>
                  </a:lnTo>
                  <a:lnTo>
                    <a:pt x="2664485" y="466318"/>
                  </a:lnTo>
                  <a:lnTo>
                    <a:pt x="2702407" y="433057"/>
                  </a:lnTo>
                  <a:lnTo>
                    <a:pt x="2733116" y="393039"/>
                  </a:lnTo>
                  <a:lnTo>
                    <a:pt x="2755430" y="347789"/>
                  </a:lnTo>
                  <a:lnTo>
                    <a:pt x="2765450" y="314312"/>
                  </a:lnTo>
                  <a:lnTo>
                    <a:pt x="5029200" y="314312"/>
                  </a:lnTo>
                  <a:lnTo>
                    <a:pt x="5029200" y="294182"/>
                  </a:lnTo>
                  <a:close/>
                </a:path>
              </a:pathLst>
            </a:custGeom>
            <a:solidFill>
              <a:srgbClr val="494F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05934" y="3989966"/>
              <a:ext cx="215020" cy="188643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5978525" y="4497387"/>
            <a:ext cx="3907154" cy="6267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-55" dirty="0">
                <a:solidFill>
                  <a:srgbClr val="FFFFFF"/>
                </a:solidFill>
                <a:latin typeface="Tahoma"/>
                <a:cs typeface="Tahoma"/>
              </a:rPr>
              <a:t>Display</a:t>
            </a:r>
            <a:r>
              <a:rPr sz="165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50" b="1" spc="-10" dirty="0">
                <a:solidFill>
                  <a:srgbClr val="FFFFFF"/>
                </a:solidFill>
                <a:latin typeface="Tahoma"/>
                <a:cs typeface="Tahoma"/>
              </a:rPr>
              <a:t>Module</a:t>
            </a:r>
            <a:endParaRPr sz="16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1350" spc="-60" dirty="0">
                <a:solidFill>
                  <a:srgbClr val="FFFFFF"/>
                </a:solidFill>
                <a:latin typeface="Verdana"/>
                <a:cs typeface="Verdana"/>
              </a:rPr>
              <a:t>Presents</a:t>
            </a:r>
            <a:r>
              <a:rPr sz="135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FFFFFF"/>
                </a:solidFill>
                <a:latin typeface="Verdana"/>
                <a:cs typeface="Verdana"/>
              </a:rPr>
              <a:t>your</a:t>
            </a:r>
            <a:r>
              <a:rPr sz="13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FFFFFF"/>
                </a:solidFill>
                <a:latin typeface="Verdana"/>
                <a:cs typeface="Verdana"/>
              </a:rPr>
              <a:t>financial</a:t>
            </a:r>
            <a:r>
              <a:rPr sz="13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FFFFFF"/>
                </a:solidFill>
                <a:latin typeface="Verdana"/>
                <a:cs typeface="Verdana"/>
              </a:rPr>
              <a:t>data</a:t>
            </a:r>
            <a:r>
              <a:rPr sz="13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FFFFFF"/>
                </a:solidFill>
                <a:latin typeface="Verdana"/>
                <a:cs typeface="Verdana"/>
              </a:rPr>
              <a:t>clearly</a:t>
            </a:r>
            <a:r>
              <a:rPr sz="13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3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20" dirty="0">
                <a:solidFill>
                  <a:srgbClr val="FFFFFF"/>
                </a:solidFill>
                <a:latin typeface="Verdana"/>
                <a:cs typeface="Verdana"/>
              </a:rPr>
              <a:t>concisely.</a:t>
            </a:r>
            <a:endParaRPr sz="13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430000" cy="9753600"/>
          </a:xfrm>
          <a:custGeom>
            <a:avLst/>
            <a:gdLst/>
            <a:ahLst/>
            <a:cxnLst/>
            <a:rect l="l" t="t" r="r" b="b"/>
            <a:pathLst>
              <a:path w="11430000" h="7848600">
                <a:moveTo>
                  <a:pt x="11430000" y="0"/>
                </a:moveTo>
                <a:lnTo>
                  <a:pt x="0" y="0"/>
                </a:lnTo>
                <a:lnTo>
                  <a:pt x="0" y="7848600"/>
                </a:lnTo>
                <a:lnTo>
                  <a:pt x="11430000" y="78486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7375" y="454025"/>
            <a:ext cx="445579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90" dirty="0">
                <a:solidFill>
                  <a:srgbClr val="FFFFFF"/>
                </a:solidFill>
              </a:rPr>
              <a:t>Technology</a:t>
            </a:r>
            <a:r>
              <a:rPr sz="2700" spc="-275" dirty="0">
                <a:solidFill>
                  <a:srgbClr val="FFFFFF"/>
                </a:solidFill>
              </a:rPr>
              <a:t> </a:t>
            </a:r>
            <a:r>
              <a:rPr sz="2700" spc="-110" dirty="0">
                <a:solidFill>
                  <a:srgbClr val="FFFFFF"/>
                </a:solidFill>
              </a:rPr>
              <a:t>Under</a:t>
            </a:r>
            <a:r>
              <a:rPr sz="2700" spc="-275" dirty="0">
                <a:solidFill>
                  <a:srgbClr val="FFFFFF"/>
                </a:solidFill>
              </a:rPr>
              <a:t> </a:t>
            </a:r>
            <a:r>
              <a:rPr sz="2700" spc="-125" dirty="0">
                <a:solidFill>
                  <a:srgbClr val="FFFFFF"/>
                </a:solidFill>
              </a:rPr>
              <a:t>the</a:t>
            </a:r>
            <a:r>
              <a:rPr sz="2700" spc="-270" dirty="0">
                <a:solidFill>
                  <a:srgbClr val="FFFFFF"/>
                </a:solidFill>
              </a:rPr>
              <a:t> </a:t>
            </a:r>
            <a:r>
              <a:rPr sz="2700" spc="-20" dirty="0">
                <a:solidFill>
                  <a:srgbClr val="FFFFFF"/>
                </a:solidFill>
              </a:rPr>
              <a:t>Hood</a:t>
            </a:r>
            <a:endParaRPr sz="2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0075" y="1352550"/>
            <a:ext cx="4905374" cy="490537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934075" y="1352549"/>
            <a:ext cx="685800" cy="1323975"/>
            <a:chOff x="5934075" y="1352549"/>
            <a:chExt cx="685800" cy="1323975"/>
          </a:xfrm>
        </p:grpSpPr>
        <p:sp>
          <p:nvSpPr>
            <p:cNvPr id="6" name="object 6"/>
            <p:cNvSpPr/>
            <p:nvPr/>
          </p:nvSpPr>
          <p:spPr>
            <a:xfrm>
              <a:off x="5938837" y="1357312"/>
              <a:ext cx="676275" cy="1314450"/>
            </a:xfrm>
            <a:custGeom>
              <a:avLst/>
              <a:gdLst/>
              <a:ahLst/>
              <a:cxnLst/>
              <a:rect l="l" t="t" r="r" b="b"/>
              <a:pathLst>
                <a:path w="676275" h="1314450">
                  <a:moveTo>
                    <a:pt x="338137" y="0"/>
                  </a:moveTo>
                  <a:lnTo>
                    <a:pt x="296744" y="2542"/>
                  </a:lnTo>
                  <a:lnTo>
                    <a:pt x="255971" y="10133"/>
                  </a:lnTo>
                  <a:lnTo>
                    <a:pt x="216447" y="22658"/>
                  </a:lnTo>
                  <a:lnTo>
                    <a:pt x="178739" y="39928"/>
                  </a:lnTo>
                  <a:lnTo>
                    <a:pt x="143433" y="61678"/>
                  </a:lnTo>
                  <a:lnTo>
                    <a:pt x="111056" y="87596"/>
                  </a:lnTo>
                  <a:lnTo>
                    <a:pt x="82102" y="117270"/>
                  </a:lnTo>
                  <a:lnTo>
                    <a:pt x="56984" y="150279"/>
                  </a:lnTo>
                  <a:lnTo>
                    <a:pt x="36106" y="186107"/>
                  </a:lnTo>
                  <a:lnTo>
                    <a:pt x="19767" y="224224"/>
                  </a:lnTo>
                  <a:lnTo>
                    <a:pt x="8219" y="264046"/>
                  </a:lnTo>
                  <a:lnTo>
                    <a:pt x="1625" y="304990"/>
                  </a:lnTo>
                  <a:lnTo>
                    <a:pt x="0" y="338137"/>
                  </a:lnTo>
                  <a:lnTo>
                    <a:pt x="0" y="976312"/>
                  </a:lnTo>
                  <a:lnTo>
                    <a:pt x="2542" y="1017705"/>
                  </a:lnTo>
                  <a:lnTo>
                    <a:pt x="10133" y="1058478"/>
                  </a:lnTo>
                  <a:lnTo>
                    <a:pt x="22658" y="1098002"/>
                  </a:lnTo>
                  <a:lnTo>
                    <a:pt x="39928" y="1135710"/>
                  </a:lnTo>
                  <a:lnTo>
                    <a:pt x="61680" y="1171015"/>
                  </a:lnTo>
                  <a:lnTo>
                    <a:pt x="87596" y="1203393"/>
                  </a:lnTo>
                  <a:lnTo>
                    <a:pt x="117270" y="1232347"/>
                  </a:lnTo>
                  <a:lnTo>
                    <a:pt x="150279" y="1257465"/>
                  </a:lnTo>
                  <a:lnTo>
                    <a:pt x="186107" y="1278343"/>
                  </a:lnTo>
                  <a:lnTo>
                    <a:pt x="224224" y="1294682"/>
                  </a:lnTo>
                  <a:lnTo>
                    <a:pt x="264046" y="1306230"/>
                  </a:lnTo>
                  <a:lnTo>
                    <a:pt x="304990" y="1312824"/>
                  </a:lnTo>
                  <a:lnTo>
                    <a:pt x="338137" y="1314450"/>
                  </a:lnTo>
                  <a:lnTo>
                    <a:pt x="346438" y="1314347"/>
                  </a:lnTo>
                  <a:lnTo>
                    <a:pt x="387750" y="1310790"/>
                  </a:lnTo>
                  <a:lnTo>
                    <a:pt x="428325" y="1302205"/>
                  </a:lnTo>
                  <a:lnTo>
                    <a:pt x="467537" y="1288707"/>
                  </a:lnTo>
                  <a:lnTo>
                    <a:pt x="504807" y="1270518"/>
                  </a:lnTo>
                  <a:lnTo>
                    <a:pt x="539567" y="1247906"/>
                  </a:lnTo>
                  <a:lnTo>
                    <a:pt x="571296" y="1221208"/>
                  </a:lnTo>
                  <a:lnTo>
                    <a:pt x="599516" y="1190828"/>
                  </a:lnTo>
                  <a:lnTo>
                    <a:pt x="623814" y="1157212"/>
                  </a:lnTo>
                  <a:lnTo>
                    <a:pt x="643805" y="1120887"/>
                  </a:lnTo>
                  <a:lnTo>
                    <a:pt x="659208" y="1082381"/>
                  </a:lnTo>
                  <a:lnTo>
                    <a:pt x="669772" y="1042276"/>
                  </a:lnTo>
                  <a:lnTo>
                    <a:pt x="675358" y="1001187"/>
                  </a:lnTo>
                  <a:lnTo>
                    <a:pt x="676275" y="976312"/>
                  </a:lnTo>
                  <a:lnTo>
                    <a:pt x="676275" y="338137"/>
                  </a:lnTo>
                  <a:lnTo>
                    <a:pt x="673732" y="296739"/>
                  </a:lnTo>
                  <a:lnTo>
                    <a:pt x="666141" y="255971"/>
                  </a:lnTo>
                  <a:lnTo>
                    <a:pt x="653616" y="216447"/>
                  </a:lnTo>
                  <a:lnTo>
                    <a:pt x="636346" y="178739"/>
                  </a:lnTo>
                  <a:lnTo>
                    <a:pt x="614596" y="143433"/>
                  </a:lnTo>
                  <a:lnTo>
                    <a:pt x="588678" y="111056"/>
                  </a:lnTo>
                  <a:lnTo>
                    <a:pt x="559004" y="82102"/>
                  </a:lnTo>
                  <a:lnTo>
                    <a:pt x="525995" y="56984"/>
                  </a:lnTo>
                  <a:lnTo>
                    <a:pt x="490167" y="36106"/>
                  </a:lnTo>
                  <a:lnTo>
                    <a:pt x="452050" y="19767"/>
                  </a:lnTo>
                  <a:lnTo>
                    <a:pt x="412228" y="8219"/>
                  </a:lnTo>
                  <a:lnTo>
                    <a:pt x="371284" y="1625"/>
                  </a:lnTo>
                  <a:lnTo>
                    <a:pt x="338137" y="0"/>
                  </a:lnTo>
                  <a:close/>
                </a:path>
              </a:pathLst>
            </a:custGeom>
            <a:solidFill>
              <a:srgbClr val="DADB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938837" y="1357312"/>
              <a:ext cx="676275" cy="1314450"/>
            </a:xfrm>
            <a:custGeom>
              <a:avLst/>
              <a:gdLst/>
              <a:ahLst/>
              <a:cxnLst/>
              <a:rect l="l" t="t" r="r" b="b"/>
              <a:pathLst>
                <a:path w="676275" h="1314450">
                  <a:moveTo>
                    <a:pt x="0" y="976312"/>
                  </a:moveTo>
                  <a:lnTo>
                    <a:pt x="0" y="338137"/>
                  </a:lnTo>
                  <a:lnTo>
                    <a:pt x="102" y="329836"/>
                  </a:lnTo>
                  <a:lnTo>
                    <a:pt x="3659" y="288520"/>
                  </a:lnTo>
                  <a:lnTo>
                    <a:pt x="12244" y="247949"/>
                  </a:lnTo>
                  <a:lnTo>
                    <a:pt x="25742" y="208737"/>
                  </a:lnTo>
                  <a:lnTo>
                    <a:pt x="43931" y="171467"/>
                  </a:lnTo>
                  <a:lnTo>
                    <a:pt x="66543" y="136707"/>
                  </a:lnTo>
                  <a:lnTo>
                    <a:pt x="93241" y="104978"/>
                  </a:lnTo>
                  <a:lnTo>
                    <a:pt x="123621" y="76758"/>
                  </a:lnTo>
                  <a:lnTo>
                    <a:pt x="157237" y="52460"/>
                  </a:lnTo>
                  <a:lnTo>
                    <a:pt x="193562" y="32469"/>
                  </a:lnTo>
                  <a:lnTo>
                    <a:pt x="232068" y="17066"/>
                  </a:lnTo>
                  <a:lnTo>
                    <a:pt x="272173" y="6502"/>
                  </a:lnTo>
                  <a:lnTo>
                    <a:pt x="313262" y="916"/>
                  </a:lnTo>
                  <a:lnTo>
                    <a:pt x="338137" y="0"/>
                  </a:lnTo>
                  <a:lnTo>
                    <a:pt x="346438" y="102"/>
                  </a:lnTo>
                  <a:lnTo>
                    <a:pt x="387750" y="3659"/>
                  </a:lnTo>
                  <a:lnTo>
                    <a:pt x="428325" y="12244"/>
                  </a:lnTo>
                  <a:lnTo>
                    <a:pt x="467537" y="25742"/>
                  </a:lnTo>
                  <a:lnTo>
                    <a:pt x="504807" y="43931"/>
                  </a:lnTo>
                  <a:lnTo>
                    <a:pt x="539567" y="66538"/>
                  </a:lnTo>
                  <a:lnTo>
                    <a:pt x="571296" y="93241"/>
                  </a:lnTo>
                  <a:lnTo>
                    <a:pt x="599516" y="123621"/>
                  </a:lnTo>
                  <a:lnTo>
                    <a:pt x="623814" y="157237"/>
                  </a:lnTo>
                  <a:lnTo>
                    <a:pt x="643805" y="193562"/>
                  </a:lnTo>
                  <a:lnTo>
                    <a:pt x="659208" y="232068"/>
                  </a:lnTo>
                  <a:lnTo>
                    <a:pt x="669772" y="272173"/>
                  </a:lnTo>
                  <a:lnTo>
                    <a:pt x="675358" y="313262"/>
                  </a:lnTo>
                  <a:lnTo>
                    <a:pt x="676275" y="338137"/>
                  </a:lnTo>
                  <a:lnTo>
                    <a:pt x="676275" y="976312"/>
                  </a:lnTo>
                  <a:lnTo>
                    <a:pt x="673732" y="1017705"/>
                  </a:lnTo>
                  <a:lnTo>
                    <a:pt x="666141" y="1058478"/>
                  </a:lnTo>
                  <a:lnTo>
                    <a:pt x="653616" y="1098002"/>
                  </a:lnTo>
                  <a:lnTo>
                    <a:pt x="636346" y="1135710"/>
                  </a:lnTo>
                  <a:lnTo>
                    <a:pt x="614596" y="1171015"/>
                  </a:lnTo>
                  <a:lnTo>
                    <a:pt x="588678" y="1203393"/>
                  </a:lnTo>
                  <a:lnTo>
                    <a:pt x="559004" y="1232347"/>
                  </a:lnTo>
                  <a:lnTo>
                    <a:pt x="525995" y="1257465"/>
                  </a:lnTo>
                  <a:lnTo>
                    <a:pt x="490167" y="1278343"/>
                  </a:lnTo>
                  <a:lnTo>
                    <a:pt x="452050" y="1294682"/>
                  </a:lnTo>
                  <a:lnTo>
                    <a:pt x="412228" y="1306230"/>
                  </a:lnTo>
                  <a:lnTo>
                    <a:pt x="371284" y="1312824"/>
                  </a:lnTo>
                  <a:lnTo>
                    <a:pt x="338137" y="1314450"/>
                  </a:lnTo>
                  <a:lnTo>
                    <a:pt x="329836" y="1314347"/>
                  </a:lnTo>
                  <a:lnTo>
                    <a:pt x="288524" y="1310790"/>
                  </a:lnTo>
                  <a:lnTo>
                    <a:pt x="247949" y="1302205"/>
                  </a:lnTo>
                  <a:lnTo>
                    <a:pt x="208737" y="1288707"/>
                  </a:lnTo>
                  <a:lnTo>
                    <a:pt x="171467" y="1270518"/>
                  </a:lnTo>
                  <a:lnTo>
                    <a:pt x="136707" y="1247906"/>
                  </a:lnTo>
                  <a:lnTo>
                    <a:pt x="104978" y="1221208"/>
                  </a:lnTo>
                  <a:lnTo>
                    <a:pt x="76758" y="1190828"/>
                  </a:lnTo>
                  <a:lnTo>
                    <a:pt x="52460" y="1157212"/>
                  </a:lnTo>
                  <a:lnTo>
                    <a:pt x="32469" y="1120887"/>
                  </a:lnTo>
                  <a:lnTo>
                    <a:pt x="17066" y="1082381"/>
                  </a:lnTo>
                  <a:lnTo>
                    <a:pt x="6502" y="1042276"/>
                  </a:lnTo>
                  <a:lnTo>
                    <a:pt x="916" y="1001187"/>
                  </a:lnTo>
                  <a:lnTo>
                    <a:pt x="0" y="976312"/>
                  </a:lnTo>
                  <a:close/>
                </a:path>
              </a:pathLst>
            </a:custGeom>
            <a:ln w="9525">
              <a:solidFill>
                <a:srgbClr val="BFC1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55227" y="1880254"/>
              <a:ext cx="234224" cy="26856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778180" y="1506537"/>
            <a:ext cx="3762375" cy="969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-10" dirty="0">
                <a:solidFill>
                  <a:srgbClr val="FFFFFF"/>
                </a:solidFill>
                <a:latin typeface="Tahoma"/>
                <a:cs typeface="Tahoma"/>
              </a:rPr>
              <a:t>Python</a:t>
            </a:r>
            <a:endParaRPr sz="1650">
              <a:latin typeface="Tahoma"/>
              <a:cs typeface="Tahoma"/>
            </a:endParaRPr>
          </a:p>
          <a:p>
            <a:pPr marL="12700" marR="5080">
              <a:lnSpc>
                <a:spcPct val="134300"/>
              </a:lnSpc>
              <a:spcBef>
                <a:spcPts val="1065"/>
              </a:spcBef>
            </a:pPr>
            <a:r>
              <a:rPr sz="1350" spc="-4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35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FFFFFF"/>
                </a:solidFill>
                <a:latin typeface="Verdana"/>
                <a:cs typeface="Verdana"/>
              </a:rPr>
              <a:t>robust</a:t>
            </a:r>
            <a:r>
              <a:rPr sz="13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3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FFFFFF"/>
                </a:solidFill>
                <a:latin typeface="Verdana"/>
                <a:cs typeface="Verdana"/>
              </a:rPr>
              <a:t>versatile</a:t>
            </a:r>
            <a:r>
              <a:rPr sz="13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FFFFFF"/>
                </a:solidFill>
                <a:latin typeface="Verdana"/>
                <a:cs typeface="Verdana"/>
              </a:rPr>
              <a:t>programming</a:t>
            </a:r>
            <a:r>
              <a:rPr sz="13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FFFFFF"/>
                </a:solidFill>
                <a:latin typeface="Verdana"/>
                <a:cs typeface="Verdana"/>
              </a:rPr>
              <a:t>language </a:t>
            </a:r>
            <a:r>
              <a:rPr sz="1350" spc="-70" dirty="0">
                <a:solidFill>
                  <a:srgbClr val="FFFFFF"/>
                </a:solidFill>
                <a:latin typeface="Verdana"/>
                <a:cs typeface="Verdana"/>
              </a:rPr>
              <a:t>powering</a:t>
            </a:r>
            <a:r>
              <a:rPr sz="135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35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FFFFFF"/>
                </a:solidFill>
                <a:latin typeface="Verdana"/>
                <a:cs typeface="Verdana"/>
              </a:rPr>
              <a:t>application.</a:t>
            </a:r>
            <a:endParaRPr sz="1350">
              <a:latin typeface="Verdana"/>
              <a:cs typeface="Verdan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34075" y="2847975"/>
            <a:ext cx="685800" cy="13335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778180" y="3001962"/>
            <a:ext cx="4031615" cy="969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75" dirty="0">
                <a:solidFill>
                  <a:srgbClr val="FFFFFF"/>
                </a:solidFill>
                <a:latin typeface="Tahoma"/>
                <a:cs typeface="Tahoma"/>
              </a:rPr>
              <a:t>CSV</a:t>
            </a:r>
            <a:r>
              <a:rPr sz="165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50" b="1" spc="-10" dirty="0">
                <a:solidFill>
                  <a:srgbClr val="FFFFFF"/>
                </a:solidFill>
                <a:latin typeface="Tahoma"/>
                <a:cs typeface="Tahoma"/>
              </a:rPr>
              <a:t>Module</a:t>
            </a:r>
            <a:endParaRPr sz="1650">
              <a:latin typeface="Tahoma"/>
              <a:cs typeface="Tahoma"/>
            </a:endParaRPr>
          </a:p>
          <a:p>
            <a:pPr marL="12700" marR="5080">
              <a:lnSpc>
                <a:spcPct val="129600"/>
              </a:lnSpc>
              <a:spcBef>
                <a:spcPts val="1215"/>
              </a:spcBef>
            </a:pPr>
            <a:r>
              <a:rPr sz="1350" spc="-75" dirty="0">
                <a:solidFill>
                  <a:srgbClr val="FFFFFF"/>
                </a:solidFill>
                <a:latin typeface="Verdana"/>
                <a:cs typeface="Verdana"/>
              </a:rPr>
              <a:t>Facilitates</a:t>
            </a:r>
            <a:r>
              <a:rPr sz="135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FFFFFF"/>
                </a:solidFill>
                <a:latin typeface="Verdana"/>
                <a:cs typeface="Verdana"/>
              </a:rPr>
              <a:t>seamless</a:t>
            </a:r>
            <a:r>
              <a:rPr sz="135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FFFFFF"/>
                </a:solidFill>
                <a:latin typeface="Verdana"/>
                <a:cs typeface="Verdana"/>
              </a:rPr>
              <a:t>reading</a:t>
            </a:r>
            <a:r>
              <a:rPr sz="135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35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FFFFFF"/>
                </a:solidFill>
                <a:latin typeface="Verdana"/>
                <a:cs typeface="Verdana"/>
              </a:rPr>
              <a:t>writing</a:t>
            </a:r>
            <a:r>
              <a:rPr sz="135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2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135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40" dirty="0">
                <a:solidFill>
                  <a:srgbClr val="FFFFFF"/>
                </a:solidFill>
                <a:latin typeface="Verdana"/>
                <a:cs typeface="Verdana"/>
              </a:rPr>
              <a:t>comma- </a:t>
            </a:r>
            <a:r>
              <a:rPr sz="1350" spc="-70" dirty="0">
                <a:solidFill>
                  <a:srgbClr val="FFFFFF"/>
                </a:solidFill>
                <a:latin typeface="Verdana"/>
                <a:cs typeface="Verdana"/>
              </a:rPr>
              <a:t>separated</a:t>
            </a:r>
            <a:r>
              <a:rPr sz="13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FFFFFF"/>
                </a:solidFill>
                <a:latin typeface="Verdana"/>
                <a:cs typeface="Verdana"/>
              </a:rPr>
              <a:t>values.</a:t>
            </a:r>
            <a:endParaRPr sz="1350">
              <a:latin typeface="Verdana"/>
              <a:cs typeface="Verdan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934075" y="4352925"/>
            <a:ext cx="685800" cy="1333500"/>
            <a:chOff x="5934075" y="4352925"/>
            <a:chExt cx="685800" cy="1333500"/>
          </a:xfrm>
        </p:grpSpPr>
        <p:sp>
          <p:nvSpPr>
            <p:cNvPr id="13" name="object 13"/>
            <p:cNvSpPr/>
            <p:nvPr/>
          </p:nvSpPr>
          <p:spPr>
            <a:xfrm>
              <a:off x="5938837" y="4357687"/>
              <a:ext cx="676275" cy="1323975"/>
            </a:xfrm>
            <a:custGeom>
              <a:avLst/>
              <a:gdLst/>
              <a:ahLst/>
              <a:cxnLst/>
              <a:rect l="l" t="t" r="r" b="b"/>
              <a:pathLst>
                <a:path w="676275" h="1323975">
                  <a:moveTo>
                    <a:pt x="338137" y="0"/>
                  </a:moveTo>
                  <a:lnTo>
                    <a:pt x="296744" y="2542"/>
                  </a:lnTo>
                  <a:lnTo>
                    <a:pt x="255971" y="10133"/>
                  </a:lnTo>
                  <a:lnTo>
                    <a:pt x="216447" y="22658"/>
                  </a:lnTo>
                  <a:lnTo>
                    <a:pt x="178739" y="39928"/>
                  </a:lnTo>
                  <a:lnTo>
                    <a:pt x="143433" y="61678"/>
                  </a:lnTo>
                  <a:lnTo>
                    <a:pt x="111056" y="87595"/>
                  </a:lnTo>
                  <a:lnTo>
                    <a:pt x="82102" y="117270"/>
                  </a:lnTo>
                  <a:lnTo>
                    <a:pt x="56984" y="150279"/>
                  </a:lnTo>
                  <a:lnTo>
                    <a:pt x="36106" y="186107"/>
                  </a:lnTo>
                  <a:lnTo>
                    <a:pt x="19767" y="224224"/>
                  </a:lnTo>
                  <a:lnTo>
                    <a:pt x="8219" y="264046"/>
                  </a:lnTo>
                  <a:lnTo>
                    <a:pt x="1625" y="304990"/>
                  </a:lnTo>
                  <a:lnTo>
                    <a:pt x="0" y="338137"/>
                  </a:lnTo>
                  <a:lnTo>
                    <a:pt x="0" y="985837"/>
                  </a:lnTo>
                  <a:lnTo>
                    <a:pt x="2542" y="1027230"/>
                  </a:lnTo>
                  <a:lnTo>
                    <a:pt x="10133" y="1067998"/>
                  </a:lnTo>
                  <a:lnTo>
                    <a:pt x="22658" y="1107527"/>
                  </a:lnTo>
                  <a:lnTo>
                    <a:pt x="39928" y="1145235"/>
                  </a:lnTo>
                  <a:lnTo>
                    <a:pt x="61680" y="1180540"/>
                  </a:lnTo>
                  <a:lnTo>
                    <a:pt x="87596" y="1212918"/>
                  </a:lnTo>
                  <a:lnTo>
                    <a:pt x="117270" y="1241872"/>
                  </a:lnTo>
                  <a:lnTo>
                    <a:pt x="150279" y="1266990"/>
                  </a:lnTo>
                  <a:lnTo>
                    <a:pt x="186107" y="1287868"/>
                  </a:lnTo>
                  <a:lnTo>
                    <a:pt x="224224" y="1304207"/>
                  </a:lnTo>
                  <a:lnTo>
                    <a:pt x="264046" y="1315755"/>
                  </a:lnTo>
                  <a:lnTo>
                    <a:pt x="304990" y="1322349"/>
                  </a:lnTo>
                  <a:lnTo>
                    <a:pt x="338137" y="1323975"/>
                  </a:lnTo>
                  <a:lnTo>
                    <a:pt x="346438" y="1323872"/>
                  </a:lnTo>
                  <a:lnTo>
                    <a:pt x="387750" y="1320315"/>
                  </a:lnTo>
                  <a:lnTo>
                    <a:pt x="428325" y="1311730"/>
                  </a:lnTo>
                  <a:lnTo>
                    <a:pt x="467537" y="1298232"/>
                  </a:lnTo>
                  <a:lnTo>
                    <a:pt x="504807" y="1280043"/>
                  </a:lnTo>
                  <a:lnTo>
                    <a:pt x="539567" y="1257427"/>
                  </a:lnTo>
                  <a:lnTo>
                    <a:pt x="571296" y="1230733"/>
                  </a:lnTo>
                  <a:lnTo>
                    <a:pt x="599516" y="1200353"/>
                  </a:lnTo>
                  <a:lnTo>
                    <a:pt x="623814" y="1166737"/>
                  </a:lnTo>
                  <a:lnTo>
                    <a:pt x="643805" y="1130412"/>
                  </a:lnTo>
                  <a:lnTo>
                    <a:pt x="659208" y="1091906"/>
                  </a:lnTo>
                  <a:lnTo>
                    <a:pt x="669772" y="1051801"/>
                  </a:lnTo>
                  <a:lnTo>
                    <a:pt x="675358" y="1010712"/>
                  </a:lnTo>
                  <a:lnTo>
                    <a:pt x="676275" y="985837"/>
                  </a:lnTo>
                  <a:lnTo>
                    <a:pt x="676275" y="338137"/>
                  </a:lnTo>
                  <a:lnTo>
                    <a:pt x="673732" y="296744"/>
                  </a:lnTo>
                  <a:lnTo>
                    <a:pt x="666141" y="255970"/>
                  </a:lnTo>
                  <a:lnTo>
                    <a:pt x="653616" y="216447"/>
                  </a:lnTo>
                  <a:lnTo>
                    <a:pt x="636346" y="178739"/>
                  </a:lnTo>
                  <a:lnTo>
                    <a:pt x="614596" y="143433"/>
                  </a:lnTo>
                  <a:lnTo>
                    <a:pt x="588678" y="111056"/>
                  </a:lnTo>
                  <a:lnTo>
                    <a:pt x="559004" y="82096"/>
                  </a:lnTo>
                  <a:lnTo>
                    <a:pt x="525995" y="56984"/>
                  </a:lnTo>
                  <a:lnTo>
                    <a:pt x="490167" y="36106"/>
                  </a:lnTo>
                  <a:lnTo>
                    <a:pt x="452050" y="19767"/>
                  </a:lnTo>
                  <a:lnTo>
                    <a:pt x="412228" y="8219"/>
                  </a:lnTo>
                  <a:lnTo>
                    <a:pt x="371284" y="1625"/>
                  </a:lnTo>
                  <a:lnTo>
                    <a:pt x="338137" y="0"/>
                  </a:lnTo>
                  <a:close/>
                </a:path>
              </a:pathLst>
            </a:custGeom>
            <a:solidFill>
              <a:srgbClr val="DADB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938837" y="4357687"/>
              <a:ext cx="676275" cy="1323975"/>
            </a:xfrm>
            <a:custGeom>
              <a:avLst/>
              <a:gdLst/>
              <a:ahLst/>
              <a:cxnLst/>
              <a:rect l="l" t="t" r="r" b="b"/>
              <a:pathLst>
                <a:path w="676275" h="1323975">
                  <a:moveTo>
                    <a:pt x="0" y="985837"/>
                  </a:moveTo>
                  <a:lnTo>
                    <a:pt x="0" y="338137"/>
                  </a:lnTo>
                  <a:lnTo>
                    <a:pt x="102" y="329836"/>
                  </a:lnTo>
                  <a:lnTo>
                    <a:pt x="3659" y="288524"/>
                  </a:lnTo>
                  <a:lnTo>
                    <a:pt x="12244" y="247949"/>
                  </a:lnTo>
                  <a:lnTo>
                    <a:pt x="25742" y="208737"/>
                  </a:lnTo>
                  <a:lnTo>
                    <a:pt x="43931" y="171467"/>
                  </a:lnTo>
                  <a:lnTo>
                    <a:pt x="66543" y="136707"/>
                  </a:lnTo>
                  <a:lnTo>
                    <a:pt x="93241" y="104978"/>
                  </a:lnTo>
                  <a:lnTo>
                    <a:pt x="123621" y="76746"/>
                  </a:lnTo>
                  <a:lnTo>
                    <a:pt x="157237" y="52460"/>
                  </a:lnTo>
                  <a:lnTo>
                    <a:pt x="193562" y="32469"/>
                  </a:lnTo>
                  <a:lnTo>
                    <a:pt x="232068" y="17066"/>
                  </a:lnTo>
                  <a:lnTo>
                    <a:pt x="272173" y="6502"/>
                  </a:lnTo>
                  <a:lnTo>
                    <a:pt x="313262" y="916"/>
                  </a:lnTo>
                  <a:lnTo>
                    <a:pt x="338137" y="0"/>
                  </a:lnTo>
                  <a:lnTo>
                    <a:pt x="346438" y="102"/>
                  </a:lnTo>
                  <a:lnTo>
                    <a:pt x="387750" y="3659"/>
                  </a:lnTo>
                  <a:lnTo>
                    <a:pt x="428325" y="12244"/>
                  </a:lnTo>
                  <a:lnTo>
                    <a:pt x="467537" y="25742"/>
                  </a:lnTo>
                  <a:lnTo>
                    <a:pt x="504807" y="43931"/>
                  </a:lnTo>
                  <a:lnTo>
                    <a:pt x="539567" y="66536"/>
                  </a:lnTo>
                  <a:lnTo>
                    <a:pt x="571296" y="93241"/>
                  </a:lnTo>
                  <a:lnTo>
                    <a:pt x="599516" y="123621"/>
                  </a:lnTo>
                  <a:lnTo>
                    <a:pt x="623814" y="157237"/>
                  </a:lnTo>
                  <a:lnTo>
                    <a:pt x="643805" y="193562"/>
                  </a:lnTo>
                  <a:lnTo>
                    <a:pt x="659208" y="232068"/>
                  </a:lnTo>
                  <a:lnTo>
                    <a:pt x="669772" y="272161"/>
                  </a:lnTo>
                  <a:lnTo>
                    <a:pt x="675358" y="313262"/>
                  </a:lnTo>
                  <a:lnTo>
                    <a:pt x="676275" y="338137"/>
                  </a:lnTo>
                  <a:lnTo>
                    <a:pt x="676275" y="985837"/>
                  </a:lnTo>
                  <a:lnTo>
                    <a:pt x="673732" y="1027230"/>
                  </a:lnTo>
                  <a:lnTo>
                    <a:pt x="666141" y="1067998"/>
                  </a:lnTo>
                  <a:lnTo>
                    <a:pt x="653616" y="1107527"/>
                  </a:lnTo>
                  <a:lnTo>
                    <a:pt x="636346" y="1145235"/>
                  </a:lnTo>
                  <a:lnTo>
                    <a:pt x="614596" y="1180540"/>
                  </a:lnTo>
                  <a:lnTo>
                    <a:pt x="588678" y="1212918"/>
                  </a:lnTo>
                  <a:lnTo>
                    <a:pt x="559004" y="1241872"/>
                  </a:lnTo>
                  <a:lnTo>
                    <a:pt x="525995" y="1266990"/>
                  </a:lnTo>
                  <a:lnTo>
                    <a:pt x="490167" y="1287868"/>
                  </a:lnTo>
                  <a:lnTo>
                    <a:pt x="452050" y="1304207"/>
                  </a:lnTo>
                  <a:lnTo>
                    <a:pt x="412228" y="1315755"/>
                  </a:lnTo>
                  <a:lnTo>
                    <a:pt x="371284" y="1322349"/>
                  </a:lnTo>
                  <a:lnTo>
                    <a:pt x="338137" y="1323975"/>
                  </a:lnTo>
                  <a:lnTo>
                    <a:pt x="329836" y="1323872"/>
                  </a:lnTo>
                  <a:lnTo>
                    <a:pt x="288524" y="1320315"/>
                  </a:lnTo>
                  <a:lnTo>
                    <a:pt x="247949" y="1311730"/>
                  </a:lnTo>
                  <a:lnTo>
                    <a:pt x="208737" y="1298232"/>
                  </a:lnTo>
                  <a:lnTo>
                    <a:pt x="171467" y="1280043"/>
                  </a:lnTo>
                  <a:lnTo>
                    <a:pt x="136707" y="1257427"/>
                  </a:lnTo>
                  <a:lnTo>
                    <a:pt x="104978" y="1230733"/>
                  </a:lnTo>
                  <a:lnTo>
                    <a:pt x="76758" y="1200353"/>
                  </a:lnTo>
                  <a:lnTo>
                    <a:pt x="52460" y="1166737"/>
                  </a:lnTo>
                  <a:lnTo>
                    <a:pt x="32469" y="1130412"/>
                  </a:lnTo>
                  <a:lnTo>
                    <a:pt x="17066" y="1091906"/>
                  </a:lnTo>
                  <a:lnTo>
                    <a:pt x="6502" y="1051801"/>
                  </a:lnTo>
                  <a:lnTo>
                    <a:pt x="916" y="1010712"/>
                  </a:lnTo>
                  <a:lnTo>
                    <a:pt x="0" y="985837"/>
                  </a:lnTo>
                  <a:close/>
                </a:path>
              </a:pathLst>
            </a:custGeom>
            <a:ln w="9525">
              <a:solidFill>
                <a:srgbClr val="BFC1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8066" y="4890154"/>
              <a:ext cx="208291" cy="268565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778180" y="4506912"/>
            <a:ext cx="3973829" cy="969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-60" dirty="0">
                <a:solidFill>
                  <a:srgbClr val="FFFFFF"/>
                </a:solidFill>
                <a:latin typeface="Tahoma"/>
                <a:cs typeface="Tahoma"/>
              </a:rPr>
              <a:t>File</a:t>
            </a:r>
            <a:r>
              <a:rPr sz="1650" b="1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50" b="1" spc="-10" dirty="0">
                <a:solidFill>
                  <a:srgbClr val="FFFFFF"/>
                </a:solidFill>
                <a:latin typeface="Tahoma"/>
                <a:cs typeface="Tahoma"/>
              </a:rPr>
              <a:t>Handling</a:t>
            </a:r>
            <a:endParaRPr sz="1650">
              <a:latin typeface="Tahoma"/>
              <a:cs typeface="Tahoma"/>
            </a:endParaRPr>
          </a:p>
          <a:p>
            <a:pPr marL="12700" marR="5080">
              <a:lnSpc>
                <a:spcPct val="134300"/>
              </a:lnSpc>
              <a:spcBef>
                <a:spcPts val="1065"/>
              </a:spcBef>
            </a:pPr>
            <a:r>
              <a:rPr sz="1350" spc="-50" dirty="0">
                <a:solidFill>
                  <a:srgbClr val="FFFFFF"/>
                </a:solidFill>
                <a:latin typeface="Verdana"/>
                <a:cs typeface="Verdana"/>
              </a:rPr>
              <a:t>Manages</a:t>
            </a:r>
            <a:r>
              <a:rPr sz="135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FFFFFF"/>
                </a:solidFill>
                <a:latin typeface="Verdana"/>
                <a:cs typeface="Verdana"/>
              </a:rPr>
              <a:t>efficient</a:t>
            </a:r>
            <a:r>
              <a:rPr sz="13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FFFFFF"/>
                </a:solidFill>
                <a:latin typeface="Verdana"/>
                <a:cs typeface="Verdana"/>
              </a:rPr>
              <a:t>storage</a:t>
            </a:r>
            <a:r>
              <a:rPr sz="13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3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FFFFFF"/>
                </a:solidFill>
                <a:latin typeface="Verdana"/>
                <a:cs typeface="Verdana"/>
              </a:rPr>
              <a:t>retrieval</a:t>
            </a:r>
            <a:r>
              <a:rPr sz="13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2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13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35" dirty="0">
                <a:solidFill>
                  <a:srgbClr val="FFFFFF"/>
                </a:solidFill>
                <a:latin typeface="Verdana"/>
                <a:cs typeface="Verdana"/>
              </a:rPr>
              <a:t>expense </a:t>
            </a:r>
            <a:r>
              <a:rPr sz="1350" spc="-10" dirty="0">
                <a:solidFill>
                  <a:srgbClr val="FFFFFF"/>
                </a:solidFill>
                <a:latin typeface="Verdana"/>
                <a:cs typeface="Verdana"/>
              </a:rPr>
              <a:t>records.</a:t>
            </a:r>
            <a:endParaRPr sz="1350">
              <a:latin typeface="Verdana"/>
              <a:cs typeface="Verdan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34075" y="5857875"/>
            <a:ext cx="685800" cy="1333500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6778180" y="6011862"/>
            <a:ext cx="4023995" cy="969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-10" dirty="0">
                <a:solidFill>
                  <a:srgbClr val="FFFFFF"/>
                </a:solidFill>
                <a:latin typeface="Tahoma"/>
                <a:cs typeface="Tahoma"/>
              </a:rPr>
              <a:t>DateTime</a:t>
            </a:r>
            <a:endParaRPr sz="1650">
              <a:latin typeface="Tahoma"/>
              <a:cs typeface="Tahoma"/>
            </a:endParaRPr>
          </a:p>
          <a:p>
            <a:pPr marL="12700" marR="5080">
              <a:lnSpc>
                <a:spcPct val="134300"/>
              </a:lnSpc>
              <a:spcBef>
                <a:spcPts val="1065"/>
              </a:spcBef>
            </a:pPr>
            <a:r>
              <a:rPr sz="1350" spc="-70" dirty="0">
                <a:solidFill>
                  <a:srgbClr val="FFFFFF"/>
                </a:solidFill>
                <a:latin typeface="Verdana"/>
                <a:cs typeface="Verdana"/>
              </a:rPr>
              <a:t>Ensures</a:t>
            </a:r>
            <a:r>
              <a:rPr sz="13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FFFFFF"/>
                </a:solidFill>
                <a:latin typeface="Verdana"/>
                <a:cs typeface="Verdana"/>
              </a:rPr>
              <a:t>accurate</a:t>
            </a:r>
            <a:r>
              <a:rPr sz="1350" spc="-95" dirty="0">
                <a:solidFill>
                  <a:srgbClr val="FFFFFF"/>
                </a:solidFill>
                <a:latin typeface="Verdana"/>
                <a:cs typeface="Verdana"/>
              </a:rPr>
              <a:t> timestamping </a:t>
            </a:r>
            <a:r>
              <a:rPr sz="1350" spc="-7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35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FFFFFF"/>
                </a:solidFill>
                <a:latin typeface="Verdana"/>
                <a:cs typeface="Verdana"/>
              </a:rPr>
              <a:t>organization</a:t>
            </a:r>
            <a:r>
              <a:rPr sz="13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25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1350" spc="-10" dirty="0">
                <a:solidFill>
                  <a:srgbClr val="FFFFFF"/>
                </a:solidFill>
                <a:latin typeface="Verdana"/>
                <a:cs typeface="Verdana"/>
              </a:rPr>
              <a:t>entries.</a:t>
            </a:r>
            <a:endParaRPr sz="13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7375" y="892175"/>
            <a:ext cx="523113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75" dirty="0">
                <a:solidFill>
                  <a:srgbClr val="FFFFFF"/>
                </a:solidFill>
              </a:rPr>
              <a:t>Key</a:t>
            </a:r>
            <a:r>
              <a:rPr sz="2700" spc="-275" dirty="0">
                <a:solidFill>
                  <a:srgbClr val="FFFFFF"/>
                </a:solidFill>
              </a:rPr>
              <a:t> </a:t>
            </a:r>
            <a:r>
              <a:rPr sz="2700" spc="-95" dirty="0">
                <a:solidFill>
                  <a:srgbClr val="FFFFFF"/>
                </a:solidFill>
              </a:rPr>
              <a:t>Advantages:</a:t>
            </a:r>
            <a:r>
              <a:rPr sz="2700" spc="-275" dirty="0">
                <a:solidFill>
                  <a:srgbClr val="FFFFFF"/>
                </a:solidFill>
              </a:rPr>
              <a:t> </a:t>
            </a:r>
            <a:r>
              <a:rPr sz="2700" spc="-75" dirty="0">
                <a:solidFill>
                  <a:srgbClr val="FFFFFF"/>
                </a:solidFill>
              </a:rPr>
              <a:t>Why</a:t>
            </a:r>
            <a:r>
              <a:rPr sz="2700" spc="-275" dirty="0">
                <a:solidFill>
                  <a:srgbClr val="FFFFFF"/>
                </a:solidFill>
              </a:rPr>
              <a:t> </a:t>
            </a:r>
            <a:r>
              <a:rPr sz="2700" spc="-40" dirty="0">
                <a:solidFill>
                  <a:srgbClr val="FFFFFF"/>
                </a:solidFill>
              </a:rPr>
              <a:t>This</a:t>
            </a:r>
            <a:r>
              <a:rPr sz="2700" spc="-275" dirty="0">
                <a:solidFill>
                  <a:srgbClr val="FFFFFF"/>
                </a:solidFill>
              </a:rPr>
              <a:t> </a:t>
            </a:r>
            <a:r>
              <a:rPr sz="2700" spc="-40" dirty="0">
                <a:solidFill>
                  <a:srgbClr val="FFFFFF"/>
                </a:solidFill>
              </a:rPr>
              <a:t>Tool?</a:t>
            </a:r>
            <a:endParaRPr sz="2700"/>
          </a:p>
        </p:txBody>
      </p:sp>
      <p:grpSp>
        <p:nvGrpSpPr>
          <p:cNvPr id="3" name="object 3"/>
          <p:cNvGrpSpPr/>
          <p:nvPr/>
        </p:nvGrpSpPr>
        <p:grpSpPr>
          <a:xfrm>
            <a:off x="600075" y="1685924"/>
            <a:ext cx="5029200" cy="1971675"/>
            <a:chOff x="600075" y="1685924"/>
            <a:chExt cx="5029200" cy="1971675"/>
          </a:xfrm>
        </p:grpSpPr>
        <p:sp>
          <p:nvSpPr>
            <p:cNvPr id="4" name="object 4"/>
            <p:cNvSpPr/>
            <p:nvPr/>
          </p:nvSpPr>
          <p:spPr>
            <a:xfrm>
              <a:off x="604837" y="1690687"/>
              <a:ext cx="5019675" cy="1962150"/>
            </a:xfrm>
            <a:custGeom>
              <a:avLst/>
              <a:gdLst/>
              <a:ahLst/>
              <a:cxnLst/>
              <a:rect l="l" t="t" r="r" b="b"/>
              <a:pathLst>
                <a:path w="5019675" h="1962150">
                  <a:moveTo>
                    <a:pt x="4968062" y="0"/>
                  </a:moveTo>
                  <a:lnTo>
                    <a:pt x="51619" y="0"/>
                  </a:lnTo>
                  <a:lnTo>
                    <a:pt x="48026" y="355"/>
                  </a:lnTo>
                  <a:lnTo>
                    <a:pt x="13618" y="18745"/>
                  </a:lnTo>
                  <a:lnTo>
                    <a:pt x="0" y="51612"/>
                  </a:lnTo>
                  <a:lnTo>
                    <a:pt x="0" y="1906905"/>
                  </a:lnTo>
                  <a:lnTo>
                    <a:pt x="0" y="1910537"/>
                  </a:lnTo>
                  <a:lnTo>
                    <a:pt x="18747" y="1948535"/>
                  </a:lnTo>
                  <a:lnTo>
                    <a:pt x="51619" y="1962150"/>
                  </a:lnTo>
                  <a:lnTo>
                    <a:pt x="4968062" y="1962150"/>
                  </a:lnTo>
                  <a:lnTo>
                    <a:pt x="5006060" y="1943404"/>
                  </a:lnTo>
                  <a:lnTo>
                    <a:pt x="5019675" y="1910537"/>
                  </a:lnTo>
                  <a:lnTo>
                    <a:pt x="5019675" y="51612"/>
                  </a:lnTo>
                  <a:lnTo>
                    <a:pt x="5000929" y="13614"/>
                  </a:lnTo>
                  <a:lnTo>
                    <a:pt x="4971643" y="355"/>
                  </a:lnTo>
                  <a:lnTo>
                    <a:pt x="4968062" y="0"/>
                  </a:lnTo>
                  <a:close/>
                </a:path>
              </a:pathLst>
            </a:custGeom>
            <a:solidFill>
              <a:srgbClr val="DADB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4837" y="1690687"/>
              <a:ext cx="5019675" cy="1962150"/>
            </a:xfrm>
            <a:custGeom>
              <a:avLst/>
              <a:gdLst/>
              <a:ahLst/>
              <a:cxnLst/>
              <a:rect l="l" t="t" r="r" b="b"/>
              <a:pathLst>
                <a:path w="5019675" h="1962150">
                  <a:moveTo>
                    <a:pt x="0" y="1906905"/>
                  </a:moveTo>
                  <a:lnTo>
                    <a:pt x="0" y="55245"/>
                  </a:lnTo>
                  <a:lnTo>
                    <a:pt x="0" y="51612"/>
                  </a:lnTo>
                  <a:lnTo>
                    <a:pt x="351" y="48018"/>
                  </a:lnTo>
                  <a:lnTo>
                    <a:pt x="1061" y="44462"/>
                  </a:lnTo>
                  <a:lnTo>
                    <a:pt x="1771" y="40906"/>
                  </a:lnTo>
                  <a:lnTo>
                    <a:pt x="2818" y="37452"/>
                  </a:lnTo>
                  <a:lnTo>
                    <a:pt x="4207" y="34099"/>
                  </a:lnTo>
                  <a:lnTo>
                    <a:pt x="5590" y="30759"/>
                  </a:lnTo>
                  <a:lnTo>
                    <a:pt x="24551" y="9309"/>
                  </a:lnTo>
                  <a:lnTo>
                    <a:pt x="27567" y="7289"/>
                  </a:lnTo>
                  <a:lnTo>
                    <a:pt x="44465" y="1066"/>
                  </a:lnTo>
                  <a:lnTo>
                    <a:pt x="48026" y="355"/>
                  </a:lnTo>
                  <a:lnTo>
                    <a:pt x="51619" y="0"/>
                  </a:lnTo>
                  <a:lnTo>
                    <a:pt x="55245" y="0"/>
                  </a:lnTo>
                  <a:lnTo>
                    <a:pt x="4964430" y="0"/>
                  </a:lnTo>
                  <a:lnTo>
                    <a:pt x="4968062" y="0"/>
                  </a:lnTo>
                  <a:lnTo>
                    <a:pt x="4971643" y="355"/>
                  </a:lnTo>
                  <a:lnTo>
                    <a:pt x="4975212" y="1066"/>
                  </a:lnTo>
                  <a:lnTo>
                    <a:pt x="4978768" y="1765"/>
                  </a:lnTo>
                  <a:lnTo>
                    <a:pt x="4982222" y="2819"/>
                  </a:lnTo>
                  <a:lnTo>
                    <a:pt x="4985575" y="4203"/>
                  </a:lnTo>
                  <a:lnTo>
                    <a:pt x="4988928" y="5588"/>
                  </a:lnTo>
                  <a:lnTo>
                    <a:pt x="5015471" y="34099"/>
                  </a:lnTo>
                  <a:lnTo>
                    <a:pt x="5018608" y="44462"/>
                  </a:lnTo>
                  <a:lnTo>
                    <a:pt x="5019319" y="48018"/>
                  </a:lnTo>
                  <a:lnTo>
                    <a:pt x="5019675" y="51612"/>
                  </a:lnTo>
                  <a:lnTo>
                    <a:pt x="5019675" y="55245"/>
                  </a:lnTo>
                  <a:lnTo>
                    <a:pt x="5019675" y="1906905"/>
                  </a:lnTo>
                  <a:lnTo>
                    <a:pt x="5019675" y="1910537"/>
                  </a:lnTo>
                  <a:lnTo>
                    <a:pt x="5019319" y="1914118"/>
                  </a:lnTo>
                  <a:lnTo>
                    <a:pt x="5018608" y="1917687"/>
                  </a:lnTo>
                  <a:lnTo>
                    <a:pt x="5017909" y="1921243"/>
                  </a:lnTo>
                  <a:lnTo>
                    <a:pt x="4995125" y="1952840"/>
                  </a:lnTo>
                  <a:lnTo>
                    <a:pt x="4975199" y="1961083"/>
                  </a:lnTo>
                  <a:lnTo>
                    <a:pt x="4971643" y="1961794"/>
                  </a:lnTo>
                  <a:lnTo>
                    <a:pt x="4968062" y="1962150"/>
                  </a:lnTo>
                  <a:lnTo>
                    <a:pt x="4964430" y="1962150"/>
                  </a:lnTo>
                  <a:lnTo>
                    <a:pt x="55245" y="1962150"/>
                  </a:lnTo>
                  <a:lnTo>
                    <a:pt x="51619" y="1962150"/>
                  </a:lnTo>
                  <a:lnTo>
                    <a:pt x="48026" y="1961794"/>
                  </a:lnTo>
                  <a:lnTo>
                    <a:pt x="44465" y="1961083"/>
                  </a:lnTo>
                  <a:lnTo>
                    <a:pt x="40907" y="1960384"/>
                  </a:lnTo>
                  <a:lnTo>
                    <a:pt x="9311" y="1937588"/>
                  </a:lnTo>
                  <a:lnTo>
                    <a:pt x="7292" y="1934578"/>
                  </a:lnTo>
                  <a:lnTo>
                    <a:pt x="5590" y="1931403"/>
                  </a:lnTo>
                  <a:lnTo>
                    <a:pt x="4207" y="1928050"/>
                  </a:lnTo>
                  <a:lnTo>
                    <a:pt x="2818" y="1924697"/>
                  </a:lnTo>
                  <a:lnTo>
                    <a:pt x="1771" y="1921243"/>
                  </a:lnTo>
                  <a:lnTo>
                    <a:pt x="1061" y="1917687"/>
                  </a:lnTo>
                  <a:lnTo>
                    <a:pt x="351" y="1914118"/>
                  </a:lnTo>
                  <a:lnTo>
                    <a:pt x="0" y="1910537"/>
                  </a:lnTo>
                  <a:lnTo>
                    <a:pt x="0" y="1906905"/>
                  </a:lnTo>
                  <a:close/>
                </a:path>
              </a:pathLst>
            </a:custGeom>
            <a:ln w="9525">
              <a:solidFill>
                <a:srgbClr val="BFC1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81050" y="1866899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65598" y="0"/>
                  </a:moveTo>
                  <a:lnTo>
                    <a:pt x="248751" y="0"/>
                  </a:lnTo>
                  <a:lnTo>
                    <a:pt x="240347" y="406"/>
                  </a:lnTo>
                  <a:lnTo>
                    <a:pt x="198739" y="6578"/>
                  </a:lnTo>
                  <a:lnTo>
                    <a:pt x="150976" y="22796"/>
                  </a:lnTo>
                  <a:lnTo>
                    <a:pt x="107294" y="48018"/>
                  </a:lnTo>
                  <a:lnTo>
                    <a:pt x="69368" y="81280"/>
                  </a:lnTo>
                  <a:lnTo>
                    <a:pt x="38660" y="121297"/>
                  </a:lnTo>
                  <a:lnTo>
                    <a:pt x="16351" y="166535"/>
                  </a:lnTo>
                  <a:lnTo>
                    <a:pt x="3299" y="215265"/>
                  </a:lnTo>
                  <a:lnTo>
                    <a:pt x="0" y="248754"/>
                  </a:lnTo>
                  <a:lnTo>
                    <a:pt x="0" y="257175"/>
                  </a:lnTo>
                  <a:lnTo>
                    <a:pt x="0" y="265595"/>
                  </a:lnTo>
                  <a:lnTo>
                    <a:pt x="6583" y="315607"/>
                  </a:lnTo>
                  <a:lnTo>
                    <a:pt x="22800" y="363372"/>
                  </a:lnTo>
                  <a:lnTo>
                    <a:pt x="48022" y="407060"/>
                  </a:lnTo>
                  <a:lnTo>
                    <a:pt x="81280" y="444982"/>
                  </a:lnTo>
                  <a:lnTo>
                    <a:pt x="121300" y="475691"/>
                  </a:lnTo>
                  <a:lnTo>
                    <a:pt x="166538" y="497992"/>
                  </a:lnTo>
                  <a:lnTo>
                    <a:pt x="215265" y="511048"/>
                  </a:lnTo>
                  <a:lnTo>
                    <a:pt x="248751" y="514350"/>
                  </a:lnTo>
                  <a:lnTo>
                    <a:pt x="265598" y="514350"/>
                  </a:lnTo>
                  <a:lnTo>
                    <a:pt x="315610" y="507758"/>
                  </a:lnTo>
                  <a:lnTo>
                    <a:pt x="363373" y="491553"/>
                  </a:lnTo>
                  <a:lnTo>
                    <a:pt x="407055" y="466331"/>
                  </a:lnTo>
                  <a:lnTo>
                    <a:pt x="444981" y="433070"/>
                  </a:lnTo>
                  <a:lnTo>
                    <a:pt x="475689" y="393052"/>
                  </a:lnTo>
                  <a:lnTo>
                    <a:pt x="498005" y="347802"/>
                  </a:lnTo>
                  <a:lnTo>
                    <a:pt x="511048" y="299085"/>
                  </a:lnTo>
                  <a:lnTo>
                    <a:pt x="514350" y="265595"/>
                  </a:lnTo>
                  <a:lnTo>
                    <a:pt x="514350" y="248754"/>
                  </a:lnTo>
                  <a:lnTo>
                    <a:pt x="507771" y="198742"/>
                  </a:lnTo>
                  <a:lnTo>
                    <a:pt x="491553" y="150977"/>
                  </a:lnTo>
                  <a:lnTo>
                    <a:pt x="466328" y="107289"/>
                  </a:lnTo>
                  <a:lnTo>
                    <a:pt x="433070" y="69367"/>
                  </a:lnTo>
                  <a:lnTo>
                    <a:pt x="393049" y="38658"/>
                  </a:lnTo>
                  <a:lnTo>
                    <a:pt x="347811" y="16357"/>
                  </a:lnTo>
                  <a:lnTo>
                    <a:pt x="299085" y="3302"/>
                  </a:lnTo>
                  <a:lnTo>
                    <a:pt x="274002" y="406"/>
                  </a:lnTo>
                  <a:lnTo>
                    <a:pt x="265598" y="0"/>
                  </a:lnTo>
                  <a:close/>
                </a:path>
              </a:pathLst>
            </a:custGeom>
            <a:solidFill>
              <a:srgbClr val="494F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4994" y="2004645"/>
              <a:ext cx="189471" cy="24184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68350" y="2535237"/>
            <a:ext cx="4053840" cy="90296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-40" dirty="0">
                <a:latin typeface="Tahoma"/>
                <a:cs typeface="Tahoma"/>
              </a:rPr>
              <a:t>User-</a:t>
            </a:r>
            <a:r>
              <a:rPr sz="1650" b="1" spc="-10" dirty="0">
                <a:latin typeface="Tahoma"/>
                <a:cs typeface="Tahoma"/>
              </a:rPr>
              <a:t>Friendly</a:t>
            </a:r>
            <a:endParaRPr sz="1650">
              <a:latin typeface="Tahoma"/>
              <a:cs typeface="Tahoma"/>
            </a:endParaRPr>
          </a:p>
          <a:p>
            <a:pPr marL="12700" marR="5080">
              <a:lnSpc>
                <a:spcPct val="134300"/>
              </a:lnSpc>
              <a:spcBef>
                <a:spcPts val="540"/>
              </a:spcBef>
            </a:pPr>
            <a:r>
              <a:rPr sz="1350" spc="-110" dirty="0">
                <a:latin typeface="Verdana"/>
                <a:cs typeface="Verdana"/>
              </a:rPr>
              <a:t>Intuitive</a:t>
            </a:r>
            <a:r>
              <a:rPr sz="1350" spc="-114" dirty="0">
                <a:latin typeface="Verdana"/>
                <a:cs typeface="Verdana"/>
              </a:rPr>
              <a:t> </a:t>
            </a:r>
            <a:r>
              <a:rPr sz="1350" spc="-60" dirty="0">
                <a:latin typeface="Verdana"/>
                <a:cs typeface="Verdana"/>
              </a:rPr>
              <a:t>design</a:t>
            </a:r>
            <a:r>
              <a:rPr sz="1350" spc="-114" dirty="0">
                <a:latin typeface="Verdana"/>
                <a:cs typeface="Verdana"/>
              </a:rPr>
              <a:t> </a:t>
            </a:r>
            <a:r>
              <a:rPr sz="1350" spc="-90" dirty="0">
                <a:latin typeface="Verdana"/>
                <a:cs typeface="Verdana"/>
              </a:rPr>
              <a:t>makes</a:t>
            </a:r>
            <a:r>
              <a:rPr sz="1350" spc="-114" dirty="0">
                <a:latin typeface="Verdana"/>
                <a:cs typeface="Verdana"/>
              </a:rPr>
              <a:t> </a:t>
            </a:r>
            <a:r>
              <a:rPr sz="1350" spc="-95" dirty="0">
                <a:latin typeface="Verdana"/>
                <a:cs typeface="Verdana"/>
              </a:rPr>
              <a:t>it</a:t>
            </a:r>
            <a:r>
              <a:rPr sz="1350" spc="-114" dirty="0">
                <a:latin typeface="Verdana"/>
                <a:cs typeface="Verdana"/>
              </a:rPr>
              <a:t> </a:t>
            </a:r>
            <a:r>
              <a:rPr sz="1350" spc="-55" dirty="0">
                <a:latin typeface="Verdana"/>
                <a:cs typeface="Verdana"/>
              </a:rPr>
              <a:t>easy</a:t>
            </a:r>
            <a:r>
              <a:rPr sz="1350" spc="-114" dirty="0">
                <a:latin typeface="Verdana"/>
                <a:cs typeface="Verdana"/>
              </a:rPr>
              <a:t> </a:t>
            </a:r>
            <a:r>
              <a:rPr sz="1350" spc="-60" dirty="0">
                <a:latin typeface="Verdana"/>
                <a:cs typeface="Verdana"/>
              </a:rPr>
              <a:t>for</a:t>
            </a:r>
            <a:r>
              <a:rPr sz="1350" spc="-114" dirty="0">
                <a:latin typeface="Verdana"/>
                <a:cs typeface="Verdana"/>
              </a:rPr>
              <a:t> </a:t>
            </a:r>
            <a:r>
              <a:rPr sz="1350" spc="-85" dirty="0">
                <a:latin typeface="Verdana"/>
                <a:cs typeface="Verdana"/>
              </a:rPr>
              <a:t>anyone</a:t>
            </a:r>
            <a:r>
              <a:rPr sz="1350" spc="-114" dirty="0">
                <a:latin typeface="Verdana"/>
                <a:cs typeface="Verdana"/>
              </a:rPr>
              <a:t> </a:t>
            </a:r>
            <a:r>
              <a:rPr sz="1350" spc="-85" dirty="0">
                <a:latin typeface="Verdana"/>
                <a:cs typeface="Verdana"/>
              </a:rPr>
              <a:t>to</a:t>
            </a:r>
            <a:r>
              <a:rPr sz="1350" spc="-114" dirty="0">
                <a:latin typeface="Verdana"/>
                <a:cs typeface="Verdana"/>
              </a:rPr>
              <a:t> </a:t>
            </a:r>
            <a:r>
              <a:rPr sz="1350" spc="-50" dirty="0">
                <a:latin typeface="Verdana"/>
                <a:cs typeface="Verdana"/>
              </a:rPr>
              <a:t>manage </a:t>
            </a:r>
            <a:r>
              <a:rPr sz="1350" spc="-10" dirty="0">
                <a:latin typeface="Verdana"/>
                <a:cs typeface="Verdana"/>
              </a:rPr>
              <a:t>expenses.</a:t>
            </a:r>
            <a:endParaRPr sz="1350">
              <a:latin typeface="Verdana"/>
              <a:cs typeface="Verdan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800725" y="1685924"/>
            <a:ext cx="5029200" cy="1971675"/>
            <a:chOff x="5800725" y="1685924"/>
            <a:chExt cx="5029200" cy="1971675"/>
          </a:xfrm>
        </p:grpSpPr>
        <p:sp>
          <p:nvSpPr>
            <p:cNvPr id="10" name="object 10"/>
            <p:cNvSpPr/>
            <p:nvPr/>
          </p:nvSpPr>
          <p:spPr>
            <a:xfrm>
              <a:off x="5805487" y="1690687"/>
              <a:ext cx="5019675" cy="1962150"/>
            </a:xfrm>
            <a:custGeom>
              <a:avLst/>
              <a:gdLst/>
              <a:ahLst/>
              <a:cxnLst/>
              <a:rect l="l" t="t" r="r" b="b"/>
              <a:pathLst>
                <a:path w="5019675" h="1962150">
                  <a:moveTo>
                    <a:pt x="4968062" y="0"/>
                  </a:moveTo>
                  <a:lnTo>
                    <a:pt x="51612" y="0"/>
                  </a:lnTo>
                  <a:lnTo>
                    <a:pt x="48018" y="355"/>
                  </a:lnTo>
                  <a:lnTo>
                    <a:pt x="13614" y="18745"/>
                  </a:lnTo>
                  <a:lnTo>
                    <a:pt x="0" y="51612"/>
                  </a:lnTo>
                  <a:lnTo>
                    <a:pt x="0" y="1906905"/>
                  </a:lnTo>
                  <a:lnTo>
                    <a:pt x="0" y="1910537"/>
                  </a:lnTo>
                  <a:lnTo>
                    <a:pt x="18745" y="1948535"/>
                  </a:lnTo>
                  <a:lnTo>
                    <a:pt x="51612" y="1962150"/>
                  </a:lnTo>
                  <a:lnTo>
                    <a:pt x="4968062" y="1962150"/>
                  </a:lnTo>
                  <a:lnTo>
                    <a:pt x="5006060" y="1943404"/>
                  </a:lnTo>
                  <a:lnTo>
                    <a:pt x="5019675" y="1910537"/>
                  </a:lnTo>
                  <a:lnTo>
                    <a:pt x="5019675" y="51612"/>
                  </a:lnTo>
                  <a:lnTo>
                    <a:pt x="5000929" y="13614"/>
                  </a:lnTo>
                  <a:lnTo>
                    <a:pt x="4971643" y="355"/>
                  </a:lnTo>
                  <a:lnTo>
                    <a:pt x="4968062" y="0"/>
                  </a:lnTo>
                  <a:close/>
                </a:path>
              </a:pathLst>
            </a:custGeom>
            <a:solidFill>
              <a:srgbClr val="DADB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805487" y="1690687"/>
              <a:ext cx="5019675" cy="1962150"/>
            </a:xfrm>
            <a:custGeom>
              <a:avLst/>
              <a:gdLst/>
              <a:ahLst/>
              <a:cxnLst/>
              <a:rect l="l" t="t" r="r" b="b"/>
              <a:pathLst>
                <a:path w="5019675" h="1962150">
                  <a:moveTo>
                    <a:pt x="0" y="1906905"/>
                  </a:moveTo>
                  <a:lnTo>
                    <a:pt x="0" y="55245"/>
                  </a:lnTo>
                  <a:lnTo>
                    <a:pt x="0" y="51612"/>
                  </a:lnTo>
                  <a:lnTo>
                    <a:pt x="355" y="48018"/>
                  </a:lnTo>
                  <a:lnTo>
                    <a:pt x="1066" y="44462"/>
                  </a:lnTo>
                  <a:lnTo>
                    <a:pt x="1765" y="40906"/>
                  </a:lnTo>
                  <a:lnTo>
                    <a:pt x="2819" y="37452"/>
                  </a:lnTo>
                  <a:lnTo>
                    <a:pt x="27571" y="7289"/>
                  </a:lnTo>
                  <a:lnTo>
                    <a:pt x="34099" y="4203"/>
                  </a:lnTo>
                  <a:lnTo>
                    <a:pt x="37452" y="2819"/>
                  </a:lnTo>
                  <a:lnTo>
                    <a:pt x="40906" y="1765"/>
                  </a:lnTo>
                  <a:lnTo>
                    <a:pt x="44462" y="1066"/>
                  </a:lnTo>
                  <a:lnTo>
                    <a:pt x="48018" y="355"/>
                  </a:lnTo>
                  <a:lnTo>
                    <a:pt x="51612" y="0"/>
                  </a:lnTo>
                  <a:lnTo>
                    <a:pt x="55245" y="0"/>
                  </a:lnTo>
                  <a:lnTo>
                    <a:pt x="4964430" y="0"/>
                  </a:lnTo>
                  <a:lnTo>
                    <a:pt x="4968062" y="0"/>
                  </a:lnTo>
                  <a:lnTo>
                    <a:pt x="4971643" y="355"/>
                  </a:lnTo>
                  <a:lnTo>
                    <a:pt x="4975199" y="1066"/>
                  </a:lnTo>
                  <a:lnTo>
                    <a:pt x="4978768" y="1765"/>
                  </a:lnTo>
                  <a:lnTo>
                    <a:pt x="4982222" y="2819"/>
                  </a:lnTo>
                  <a:lnTo>
                    <a:pt x="4985562" y="4203"/>
                  </a:lnTo>
                  <a:lnTo>
                    <a:pt x="4988928" y="5588"/>
                  </a:lnTo>
                  <a:lnTo>
                    <a:pt x="4992103" y="7289"/>
                  </a:lnTo>
                  <a:lnTo>
                    <a:pt x="4995113" y="9309"/>
                  </a:lnTo>
                  <a:lnTo>
                    <a:pt x="4998135" y="11328"/>
                  </a:lnTo>
                  <a:lnTo>
                    <a:pt x="5000929" y="13614"/>
                  </a:lnTo>
                  <a:lnTo>
                    <a:pt x="5003495" y="16179"/>
                  </a:lnTo>
                  <a:lnTo>
                    <a:pt x="5006060" y="18745"/>
                  </a:lnTo>
                  <a:lnTo>
                    <a:pt x="5018608" y="44462"/>
                  </a:lnTo>
                  <a:lnTo>
                    <a:pt x="5019319" y="48018"/>
                  </a:lnTo>
                  <a:lnTo>
                    <a:pt x="5019675" y="51612"/>
                  </a:lnTo>
                  <a:lnTo>
                    <a:pt x="5019675" y="55245"/>
                  </a:lnTo>
                  <a:lnTo>
                    <a:pt x="5019675" y="1906905"/>
                  </a:lnTo>
                  <a:lnTo>
                    <a:pt x="5019675" y="1910537"/>
                  </a:lnTo>
                  <a:lnTo>
                    <a:pt x="5019319" y="1914118"/>
                  </a:lnTo>
                  <a:lnTo>
                    <a:pt x="5018608" y="1917687"/>
                  </a:lnTo>
                  <a:lnTo>
                    <a:pt x="5017909" y="1921243"/>
                  </a:lnTo>
                  <a:lnTo>
                    <a:pt x="5003495" y="1945970"/>
                  </a:lnTo>
                  <a:lnTo>
                    <a:pt x="5000929" y="1948535"/>
                  </a:lnTo>
                  <a:lnTo>
                    <a:pt x="4975199" y="1961083"/>
                  </a:lnTo>
                  <a:lnTo>
                    <a:pt x="4971643" y="1961794"/>
                  </a:lnTo>
                  <a:lnTo>
                    <a:pt x="4968062" y="1962150"/>
                  </a:lnTo>
                  <a:lnTo>
                    <a:pt x="4964430" y="1962150"/>
                  </a:lnTo>
                  <a:lnTo>
                    <a:pt x="55245" y="1962150"/>
                  </a:lnTo>
                  <a:lnTo>
                    <a:pt x="51612" y="1962150"/>
                  </a:lnTo>
                  <a:lnTo>
                    <a:pt x="48018" y="1961794"/>
                  </a:lnTo>
                  <a:lnTo>
                    <a:pt x="44462" y="1961083"/>
                  </a:lnTo>
                  <a:lnTo>
                    <a:pt x="40906" y="1960384"/>
                  </a:lnTo>
                  <a:lnTo>
                    <a:pt x="9309" y="1937588"/>
                  </a:lnTo>
                  <a:lnTo>
                    <a:pt x="7289" y="1934578"/>
                  </a:lnTo>
                  <a:lnTo>
                    <a:pt x="5588" y="1931403"/>
                  </a:lnTo>
                  <a:lnTo>
                    <a:pt x="4203" y="1928050"/>
                  </a:lnTo>
                  <a:lnTo>
                    <a:pt x="2819" y="1924697"/>
                  </a:lnTo>
                  <a:lnTo>
                    <a:pt x="1765" y="1921243"/>
                  </a:lnTo>
                  <a:lnTo>
                    <a:pt x="1066" y="1917687"/>
                  </a:lnTo>
                  <a:lnTo>
                    <a:pt x="355" y="1914118"/>
                  </a:lnTo>
                  <a:lnTo>
                    <a:pt x="0" y="1910537"/>
                  </a:lnTo>
                  <a:lnTo>
                    <a:pt x="0" y="1906905"/>
                  </a:lnTo>
                  <a:close/>
                </a:path>
              </a:pathLst>
            </a:custGeom>
            <a:ln w="9525">
              <a:solidFill>
                <a:srgbClr val="BFC1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981700" y="1866899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65595" y="0"/>
                  </a:moveTo>
                  <a:lnTo>
                    <a:pt x="248754" y="0"/>
                  </a:lnTo>
                  <a:lnTo>
                    <a:pt x="240347" y="406"/>
                  </a:lnTo>
                  <a:lnTo>
                    <a:pt x="198742" y="6578"/>
                  </a:lnTo>
                  <a:lnTo>
                    <a:pt x="150977" y="22796"/>
                  </a:lnTo>
                  <a:lnTo>
                    <a:pt x="107289" y="48018"/>
                  </a:lnTo>
                  <a:lnTo>
                    <a:pt x="69367" y="81280"/>
                  </a:lnTo>
                  <a:lnTo>
                    <a:pt x="38658" y="121297"/>
                  </a:lnTo>
                  <a:lnTo>
                    <a:pt x="16357" y="166535"/>
                  </a:lnTo>
                  <a:lnTo>
                    <a:pt x="3302" y="215265"/>
                  </a:lnTo>
                  <a:lnTo>
                    <a:pt x="0" y="248754"/>
                  </a:lnTo>
                  <a:lnTo>
                    <a:pt x="0" y="257175"/>
                  </a:lnTo>
                  <a:lnTo>
                    <a:pt x="0" y="265595"/>
                  </a:lnTo>
                  <a:lnTo>
                    <a:pt x="6578" y="315607"/>
                  </a:lnTo>
                  <a:lnTo>
                    <a:pt x="22796" y="363372"/>
                  </a:lnTo>
                  <a:lnTo>
                    <a:pt x="48018" y="407060"/>
                  </a:lnTo>
                  <a:lnTo>
                    <a:pt x="81280" y="444982"/>
                  </a:lnTo>
                  <a:lnTo>
                    <a:pt x="121297" y="475691"/>
                  </a:lnTo>
                  <a:lnTo>
                    <a:pt x="166535" y="497992"/>
                  </a:lnTo>
                  <a:lnTo>
                    <a:pt x="215265" y="511048"/>
                  </a:lnTo>
                  <a:lnTo>
                    <a:pt x="248754" y="514350"/>
                  </a:lnTo>
                  <a:lnTo>
                    <a:pt x="265595" y="514350"/>
                  </a:lnTo>
                  <a:lnTo>
                    <a:pt x="315607" y="507758"/>
                  </a:lnTo>
                  <a:lnTo>
                    <a:pt x="363372" y="491553"/>
                  </a:lnTo>
                  <a:lnTo>
                    <a:pt x="407060" y="466331"/>
                  </a:lnTo>
                  <a:lnTo>
                    <a:pt x="444982" y="433070"/>
                  </a:lnTo>
                  <a:lnTo>
                    <a:pt x="475691" y="393052"/>
                  </a:lnTo>
                  <a:lnTo>
                    <a:pt x="497992" y="347802"/>
                  </a:lnTo>
                  <a:lnTo>
                    <a:pt x="511048" y="299085"/>
                  </a:lnTo>
                  <a:lnTo>
                    <a:pt x="514350" y="265595"/>
                  </a:lnTo>
                  <a:lnTo>
                    <a:pt x="514350" y="248754"/>
                  </a:lnTo>
                  <a:lnTo>
                    <a:pt x="507758" y="198742"/>
                  </a:lnTo>
                  <a:lnTo>
                    <a:pt x="491553" y="150977"/>
                  </a:lnTo>
                  <a:lnTo>
                    <a:pt x="466331" y="107289"/>
                  </a:lnTo>
                  <a:lnTo>
                    <a:pt x="433070" y="69367"/>
                  </a:lnTo>
                  <a:lnTo>
                    <a:pt x="393052" y="38658"/>
                  </a:lnTo>
                  <a:lnTo>
                    <a:pt x="347814" y="16357"/>
                  </a:lnTo>
                  <a:lnTo>
                    <a:pt x="299085" y="3302"/>
                  </a:lnTo>
                  <a:lnTo>
                    <a:pt x="274002" y="406"/>
                  </a:lnTo>
                  <a:lnTo>
                    <a:pt x="265595" y="0"/>
                  </a:lnTo>
                  <a:close/>
                </a:path>
              </a:pathLst>
            </a:custGeom>
            <a:solidFill>
              <a:srgbClr val="494F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23437" y="2004649"/>
              <a:ext cx="233694" cy="241682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969000" y="2535237"/>
            <a:ext cx="4230370" cy="6267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-50" dirty="0">
                <a:latin typeface="Tahoma"/>
                <a:cs typeface="Tahoma"/>
              </a:rPr>
              <a:t>Fast</a:t>
            </a:r>
            <a:r>
              <a:rPr sz="1650" b="1" spc="-175" dirty="0">
                <a:latin typeface="Tahoma"/>
                <a:cs typeface="Tahoma"/>
              </a:rPr>
              <a:t> </a:t>
            </a:r>
            <a:r>
              <a:rPr sz="1650" b="1" spc="280" dirty="0">
                <a:latin typeface="Tahoma"/>
                <a:cs typeface="Tahoma"/>
              </a:rPr>
              <a:t>s</a:t>
            </a:r>
            <a:r>
              <a:rPr sz="1650" b="1" spc="-165" dirty="0">
                <a:latin typeface="Tahoma"/>
                <a:cs typeface="Tahoma"/>
              </a:rPr>
              <a:t> </a:t>
            </a:r>
            <a:r>
              <a:rPr sz="1650" b="1" spc="-10" dirty="0">
                <a:latin typeface="Tahoma"/>
                <a:cs typeface="Tahoma"/>
              </a:rPr>
              <a:t>Simple</a:t>
            </a:r>
            <a:endParaRPr sz="16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1350" spc="-60" dirty="0">
                <a:latin typeface="Verdana"/>
                <a:cs typeface="Verdana"/>
              </a:rPr>
              <a:t>Quick</a:t>
            </a:r>
            <a:r>
              <a:rPr sz="1350" spc="-114" dirty="0">
                <a:latin typeface="Verdana"/>
                <a:cs typeface="Verdana"/>
              </a:rPr>
              <a:t> </a:t>
            </a:r>
            <a:r>
              <a:rPr sz="1350" spc="-85" dirty="0">
                <a:latin typeface="Verdana"/>
                <a:cs typeface="Verdana"/>
              </a:rPr>
              <a:t>data</a:t>
            </a:r>
            <a:r>
              <a:rPr sz="1350" spc="-110" dirty="0">
                <a:latin typeface="Verdana"/>
                <a:cs typeface="Verdana"/>
              </a:rPr>
              <a:t> </a:t>
            </a:r>
            <a:r>
              <a:rPr sz="1350" spc="-85" dirty="0">
                <a:latin typeface="Verdana"/>
                <a:cs typeface="Verdana"/>
              </a:rPr>
              <a:t>entry</a:t>
            </a:r>
            <a:r>
              <a:rPr sz="1350" spc="-110" dirty="0">
                <a:latin typeface="Verdana"/>
                <a:cs typeface="Verdana"/>
              </a:rPr>
              <a:t> </a:t>
            </a:r>
            <a:r>
              <a:rPr sz="1350" spc="-70" dirty="0">
                <a:latin typeface="Verdana"/>
                <a:cs typeface="Verdana"/>
              </a:rPr>
              <a:t>and</a:t>
            </a:r>
            <a:r>
              <a:rPr sz="1350" spc="-110" dirty="0">
                <a:latin typeface="Verdana"/>
                <a:cs typeface="Verdana"/>
              </a:rPr>
              <a:t> </a:t>
            </a:r>
            <a:r>
              <a:rPr sz="1350" spc="-100" dirty="0">
                <a:latin typeface="Verdana"/>
                <a:cs typeface="Verdana"/>
              </a:rPr>
              <a:t>immediate</a:t>
            </a:r>
            <a:r>
              <a:rPr sz="1350" spc="-114" dirty="0">
                <a:latin typeface="Verdana"/>
                <a:cs typeface="Verdana"/>
              </a:rPr>
              <a:t> </a:t>
            </a:r>
            <a:r>
              <a:rPr sz="1350" spc="-75" dirty="0">
                <a:latin typeface="Verdana"/>
                <a:cs typeface="Verdana"/>
              </a:rPr>
              <a:t>results</a:t>
            </a:r>
            <a:r>
              <a:rPr sz="1350" spc="-110" dirty="0">
                <a:latin typeface="Verdana"/>
                <a:cs typeface="Verdana"/>
              </a:rPr>
              <a:t> </a:t>
            </a:r>
            <a:r>
              <a:rPr sz="1350" spc="-70" dirty="0">
                <a:latin typeface="Verdana"/>
                <a:cs typeface="Verdana"/>
              </a:rPr>
              <a:t>save</a:t>
            </a:r>
            <a:r>
              <a:rPr sz="1350" spc="-110" dirty="0">
                <a:latin typeface="Verdana"/>
                <a:cs typeface="Verdana"/>
              </a:rPr>
              <a:t> </a:t>
            </a:r>
            <a:r>
              <a:rPr sz="1350" spc="-75" dirty="0">
                <a:latin typeface="Verdana"/>
                <a:cs typeface="Verdana"/>
              </a:rPr>
              <a:t>you</a:t>
            </a:r>
            <a:r>
              <a:rPr sz="1350" spc="-110" dirty="0">
                <a:latin typeface="Verdana"/>
                <a:cs typeface="Verdana"/>
              </a:rPr>
              <a:t> </a:t>
            </a:r>
            <a:r>
              <a:rPr sz="1350" spc="-45" dirty="0">
                <a:latin typeface="Verdana"/>
                <a:cs typeface="Verdana"/>
              </a:rPr>
              <a:t>time.</a:t>
            </a:r>
            <a:endParaRPr sz="1350">
              <a:latin typeface="Verdana"/>
              <a:cs typeface="Verdan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00075" y="3829050"/>
            <a:ext cx="5029200" cy="1695450"/>
            <a:chOff x="600075" y="3829050"/>
            <a:chExt cx="5029200" cy="1695450"/>
          </a:xfrm>
        </p:grpSpPr>
        <p:sp>
          <p:nvSpPr>
            <p:cNvPr id="16" name="object 16"/>
            <p:cNvSpPr/>
            <p:nvPr/>
          </p:nvSpPr>
          <p:spPr>
            <a:xfrm>
              <a:off x="604837" y="3833812"/>
              <a:ext cx="5019675" cy="1685925"/>
            </a:xfrm>
            <a:custGeom>
              <a:avLst/>
              <a:gdLst/>
              <a:ahLst/>
              <a:cxnLst/>
              <a:rect l="l" t="t" r="r" b="b"/>
              <a:pathLst>
                <a:path w="5019675" h="1685925">
                  <a:moveTo>
                    <a:pt x="4968062" y="0"/>
                  </a:moveTo>
                  <a:lnTo>
                    <a:pt x="51619" y="0"/>
                  </a:lnTo>
                  <a:lnTo>
                    <a:pt x="48026" y="355"/>
                  </a:lnTo>
                  <a:lnTo>
                    <a:pt x="13618" y="18745"/>
                  </a:lnTo>
                  <a:lnTo>
                    <a:pt x="0" y="51612"/>
                  </a:lnTo>
                  <a:lnTo>
                    <a:pt x="0" y="1630681"/>
                  </a:lnTo>
                  <a:lnTo>
                    <a:pt x="0" y="1634307"/>
                  </a:lnTo>
                  <a:lnTo>
                    <a:pt x="18747" y="1672308"/>
                  </a:lnTo>
                  <a:lnTo>
                    <a:pt x="51619" y="1685921"/>
                  </a:lnTo>
                  <a:lnTo>
                    <a:pt x="4968062" y="1685921"/>
                  </a:lnTo>
                  <a:lnTo>
                    <a:pt x="5006060" y="1667178"/>
                  </a:lnTo>
                  <a:lnTo>
                    <a:pt x="5019675" y="1634307"/>
                  </a:lnTo>
                  <a:lnTo>
                    <a:pt x="5019675" y="51612"/>
                  </a:lnTo>
                  <a:lnTo>
                    <a:pt x="5000929" y="13614"/>
                  </a:lnTo>
                  <a:lnTo>
                    <a:pt x="4971643" y="355"/>
                  </a:lnTo>
                  <a:lnTo>
                    <a:pt x="4968062" y="0"/>
                  </a:lnTo>
                  <a:close/>
                </a:path>
              </a:pathLst>
            </a:custGeom>
            <a:solidFill>
              <a:srgbClr val="DADB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04837" y="3833812"/>
              <a:ext cx="5019675" cy="1685925"/>
            </a:xfrm>
            <a:custGeom>
              <a:avLst/>
              <a:gdLst/>
              <a:ahLst/>
              <a:cxnLst/>
              <a:rect l="l" t="t" r="r" b="b"/>
              <a:pathLst>
                <a:path w="5019675" h="1685925">
                  <a:moveTo>
                    <a:pt x="0" y="1630681"/>
                  </a:moveTo>
                  <a:lnTo>
                    <a:pt x="0" y="55245"/>
                  </a:lnTo>
                  <a:lnTo>
                    <a:pt x="0" y="51612"/>
                  </a:lnTo>
                  <a:lnTo>
                    <a:pt x="351" y="48018"/>
                  </a:lnTo>
                  <a:lnTo>
                    <a:pt x="1061" y="44462"/>
                  </a:lnTo>
                  <a:lnTo>
                    <a:pt x="1771" y="40906"/>
                  </a:lnTo>
                  <a:lnTo>
                    <a:pt x="2818" y="37452"/>
                  </a:lnTo>
                  <a:lnTo>
                    <a:pt x="4207" y="34099"/>
                  </a:lnTo>
                  <a:lnTo>
                    <a:pt x="5590" y="30746"/>
                  </a:lnTo>
                  <a:lnTo>
                    <a:pt x="7292" y="27571"/>
                  </a:lnTo>
                  <a:lnTo>
                    <a:pt x="24551" y="9309"/>
                  </a:lnTo>
                  <a:lnTo>
                    <a:pt x="27567" y="7289"/>
                  </a:lnTo>
                  <a:lnTo>
                    <a:pt x="44465" y="1066"/>
                  </a:lnTo>
                  <a:lnTo>
                    <a:pt x="48026" y="355"/>
                  </a:lnTo>
                  <a:lnTo>
                    <a:pt x="51619" y="0"/>
                  </a:lnTo>
                  <a:lnTo>
                    <a:pt x="55245" y="0"/>
                  </a:lnTo>
                  <a:lnTo>
                    <a:pt x="4964430" y="0"/>
                  </a:lnTo>
                  <a:lnTo>
                    <a:pt x="4968062" y="0"/>
                  </a:lnTo>
                  <a:lnTo>
                    <a:pt x="4971643" y="355"/>
                  </a:lnTo>
                  <a:lnTo>
                    <a:pt x="4975212" y="1066"/>
                  </a:lnTo>
                  <a:lnTo>
                    <a:pt x="4978768" y="1765"/>
                  </a:lnTo>
                  <a:lnTo>
                    <a:pt x="4982222" y="2819"/>
                  </a:lnTo>
                  <a:lnTo>
                    <a:pt x="4985575" y="4203"/>
                  </a:lnTo>
                  <a:lnTo>
                    <a:pt x="4988928" y="5588"/>
                  </a:lnTo>
                  <a:lnTo>
                    <a:pt x="5015471" y="34099"/>
                  </a:lnTo>
                  <a:lnTo>
                    <a:pt x="5018608" y="44462"/>
                  </a:lnTo>
                  <a:lnTo>
                    <a:pt x="5019319" y="48018"/>
                  </a:lnTo>
                  <a:lnTo>
                    <a:pt x="5019675" y="51612"/>
                  </a:lnTo>
                  <a:lnTo>
                    <a:pt x="5019675" y="55245"/>
                  </a:lnTo>
                  <a:lnTo>
                    <a:pt x="5019675" y="1630681"/>
                  </a:lnTo>
                  <a:lnTo>
                    <a:pt x="5019675" y="1634307"/>
                  </a:lnTo>
                  <a:lnTo>
                    <a:pt x="5019319" y="1637898"/>
                  </a:lnTo>
                  <a:lnTo>
                    <a:pt x="5018608" y="1641455"/>
                  </a:lnTo>
                  <a:lnTo>
                    <a:pt x="5017909" y="1645013"/>
                  </a:lnTo>
                  <a:lnTo>
                    <a:pt x="4995125" y="1676614"/>
                  </a:lnTo>
                  <a:lnTo>
                    <a:pt x="4985562" y="1681718"/>
                  </a:lnTo>
                  <a:lnTo>
                    <a:pt x="4982222" y="1683108"/>
                  </a:lnTo>
                  <a:lnTo>
                    <a:pt x="4964430" y="1685926"/>
                  </a:lnTo>
                  <a:lnTo>
                    <a:pt x="55245" y="1685926"/>
                  </a:lnTo>
                  <a:lnTo>
                    <a:pt x="18747" y="1672308"/>
                  </a:lnTo>
                  <a:lnTo>
                    <a:pt x="9311" y="1661369"/>
                  </a:lnTo>
                  <a:lnTo>
                    <a:pt x="7292" y="1658353"/>
                  </a:lnTo>
                  <a:lnTo>
                    <a:pt x="5590" y="1655173"/>
                  </a:lnTo>
                  <a:lnTo>
                    <a:pt x="4207" y="1651819"/>
                  </a:lnTo>
                  <a:lnTo>
                    <a:pt x="2818" y="1648466"/>
                  </a:lnTo>
                  <a:lnTo>
                    <a:pt x="1771" y="1645013"/>
                  </a:lnTo>
                  <a:lnTo>
                    <a:pt x="1061" y="1641455"/>
                  </a:lnTo>
                  <a:lnTo>
                    <a:pt x="351" y="1637898"/>
                  </a:lnTo>
                  <a:lnTo>
                    <a:pt x="0" y="1634307"/>
                  </a:lnTo>
                  <a:lnTo>
                    <a:pt x="0" y="1630681"/>
                  </a:lnTo>
                  <a:close/>
                </a:path>
              </a:pathLst>
            </a:custGeom>
            <a:ln w="9525">
              <a:solidFill>
                <a:srgbClr val="BFC1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81050" y="4010025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65598" y="0"/>
                  </a:moveTo>
                  <a:lnTo>
                    <a:pt x="248751" y="0"/>
                  </a:lnTo>
                  <a:lnTo>
                    <a:pt x="240347" y="406"/>
                  </a:lnTo>
                  <a:lnTo>
                    <a:pt x="198739" y="6578"/>
                  </a:lnTo>
                  <a:lnTo>
                    <a:pt x="150976" y="22796"/>
                  </a:lnTo>
                  <a:lnTo>
                    <a:pt x="107294" y="48018"/>
                  </a:lnTo>
                  <a:lnTo>
                    <a:pt x="69368" y="81280"/>
                  </a:lnTo>
                  <a:lnTo>
                    <a:pt x="38660" y="121297"/>
                  </a:lnTo>
                  <a:lnTo>
                    <a:pt x="16351" y="166535"/>
                  </a:lnTo>
                  <a:lnTo>
                    <a:pt x="3299" y="215265"/>
                  </a:lnTo>
                  <a:lnTo>
                    <a:pt x="0" y="248754"/>
                  </a:lnTo>
                  <a:lnTo>
                    <a:pt x="0" y="257175"/>
                  </a:lnTo>
                  <a:lnTo>
                    <a:pt x="0" y="265595"/>
                  </a:lnTo>
                  <a:lnTo>
                    <a:pt x="6583" y="315607"/>
                  </a:lnTo>
                  <a:lnTo>
                    <a:pt x="22800" y="363372"/>
                  </a:lnTo>
                  <a:lnTo>
                    <a:pt x="48022" y="407060"/>
                  </a:lnTo>
                  <a:lnTo>
                    <a:pt x="81280" y="444982"/>
                  </a:lnTo>
                  <a:lnTo>
                    <a:pt x="121300" y="475691"/>
                  </a:lnTo>
                  <a:lnTo>
                    <a:pt x="166538" y="497992"/>
                  </a:lnTo>
                  <a:lnTo>
                    <a:pt x="215265" y="511048"/>
                  </a:lnTo>
                  <a:lnTo>
                    <a:pt x="248751" y="514350"/>
                  </a:lnTo>
                  <a:lnTo>
                    <a:pt x="265598" y="514350"/>
                  </a:lnTo>
                  <a:lnTo>
                    <a:pt x="315610" y="507758"/>
                  </a:lnTo>
                  <a:lnTo>
                    <a:pt x="363373" y="491553"/>
                  </a:lnTo>
                  <a:lnTo>
                    <a:pt x="407055" y="466331"/>
                  </a:lnTo>
                  <a:lnTo>
                    <a:pt x="444981" y="433070"/>
                  </a:lnTo>
                  <a:lnTo>
                    <a:pt x="475689" y="393052"/>
                  </a:lnTo>
                  <a:lnTo>
                    <a:pt x="498005" y="347802"/>
                  </a:lnTo>
                  <a:lnTo>
                    <a:pt x="511048" y="299085"/>
                  </a:lnTo>
                  <a:lnTo>
                    <a:pt x="514350" y="265595"/>
                  </a:lnTo>
                  <a:lnTo>
                    <a:pt x="514350" y="248754"/>
                  </a:lnTo>
                  <a:lnTo>
                    <a:pt x="507771" y="198742"/>
                  </a:lnTo>
                  <a:lnTo>
                    <a:pt x="491553" y="150977"/>
                  </a:lnTo>
                  <a:lnTo>
                    <a:pt x="466328" y="107289"/>
                  </a:lnTo>
                  <a:lnTo>
                    <a:pt x="433070" y="69367"/>
                  </a:lnTo>
                  <a:lnTo>
                    <a:pt x="393049" y="38658"/>
                  </a:lnTo>
                  <a:lnTo>
                    <a:pt x="347811" y="16357"/>
                  </a:lnTo>
                  <a:lnTo>
                    <a:pt x="299085" y="3302"/>
                  </a:lnTo>
                  <a:lnTo>
                    <a:pt x="274002" y="406"/>
                  </a:lnTo>
                  <a:lnTo>
                    <a:pt x="265598" y="0"/>
                  </a:lnTo>
                  <a:close/>
                </a:path>
              </a:pathLst>
            </a:custGeom>
            <a:solidFill>
              <a:srgbClr val="494F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1572" y="4147775"/>
              <a:ext cx="196317" cy="241718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768350" y="4678362"/>
            <a:ext cx="4682490" cy="27129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-65" dirty="0">
                <a:latin typeface="Tahoma"/>
                <a:cs typeface="Tahoma"/>
              </a:rPr>
              <a:t>Permanent</a:t>
            </a:r>
            <a:r>
              <a:rPr sz="1650" b="1" spc="-140" dirty="0">
                <a:latin typeface="Tahoma"/>
                <a:cs typeface="Tahoma"/>
              </a:rPr>
              <a:t> </a:t>
            </a:r>
            <a:r>
              <a:rPr sz="1650" b="1" spc="-10" dirty="0">
                <a:latin typeface="Tahoma"/>
                <a:cs typeface="Tahoma"/>
              </a:rPr>
              <a:t>Storage</a:t>
            </a:r>
            <a:endParaRPr sz="165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1350" spc="-70" dirty="0">
                <a:latin typeface="Verdana"/>
                <a:cs typeface="Verdana"/>
              </a:rPr>
              <a:t>Your</a:t>
            </a:r>
            <a:r>
              <a:rPr sz="1350" spc="-110" dirty="0">
                <a:latin typeface="Verdana"/>
                <a:cs typeface="Verdana"/>
              </a:rPr>
              <a:t> </a:t>
            </a:r>
            <a:r>
              <a:rPr sz="1350" spc="-65" dirty="0">
                <a:latin typeface="Verdana"/>
                <a:cs typeface="Verdana"/>
              </a:rPr>
              <a:t>financial</a:t>
            </a:r>
            <a:r>
              <a:rPr sz="1350" spc="-105" dirty="0">
                <a:latin typeface="Verdana"/>
                <a:cs typeface="Verdana"/>
              </a:rPr>
              <a:t> </a:t>
            </a:r>
            <a:r>
              <a:rPr sz="1350" spc="-80" dirty="0">
                <a:latin typeface="Verdana"/>
                <a:cs typeface="Verdana"/>
              </a:rPr>
              <a:t>history</a:t>
            </a:r>
            <a:r>
              <a:rPr sz="1350" spc="-110" dirty="0">
                <a:latin typeface="Verdana"/>
                <a:cs typeface="Verdana"/>
              </a:rPr>
              <a:t> </a:t>
            </a:r>
            <a:r>
              <a:rPr sz="1350" spc="-45" dirty="0">
                <a:latin typeface="Verdana"/>
                <a:cs typeface="Verdana"/>
              </a:rPr>
              <a:t>is</a:t>
            </a:r>
            <a:r>
              <a:rPr sz="1350" spc="-105" dirty="0">
                <a:latin typeface="Verdana"/>
                <a:cs typeface="Verdana"/>
              </a:rPr>
              <a:t> </a:t>
            </a:r>
            <a:r>
              <a:rPr sz="1350" spc="-60" dirty="0">
                <a:latin typeface="Verdana"/>
                <a:cs typeface="Verdana"/>
              </a:rPr>
              <a:t>securely</a:t>
            </a:r>
            <a:r>
              <a:rPr sz="1350" spc="-105" dirty="0">
                <a:latin typeface="Verdana"/>
                <a:cs typeface="Verdana"/>
              </a:rPr>
              <a:t> </a:t>
            </a:r>
            <a:r>
              <a:rPr sz="1350" spc="-75" dirty="0">
                <a:latin typeface="Verdana"/>
                <a:cs typeface="Verdana"/>
              </a:rPr>
              <a:t>stored</a:t>
            </a:r>
            <a:r>
              <a:rPr sz="1350" spc="-110" dirty="0">
                <a:latin typeface="Verdana"/>
                <a:cs typeface="Verdana"/>
              </a:rPr>
              <a:t> </a:t>
            </a:r>
            <a:r>
              <a:rPr sz="1350" spc="-60" dirty="0">
                <a:latin typeface="Verdana"/>
                <a:cs typeface="Verdana"/>
              </a:rPr>
              <a:t>for</a:t>
            </a:r>
            <a:r>
              <a:rPr sz="1350" spc="-105" dirty="0">
                <a:latin typeface="Verdana"/>
                <a:cs typeface="Verdana"/>
              </a:rPr>
              <a:t> </a:t>
            </a:r>
            <a:r>
              <a:rPr sz="1350" spc="-80" dirty="0">
                <a:latin typeface="Verdana"/>
                <a:cs typeface="Verdana"/>
              </a:rPr>
              <a:t>future</a:t>
            </a:r>
            <a:r>
              <a:rPr sz="1350" spc="-105" dirty="0">
                <a:latin typeface="Verdana"/>
                <a:cs typeface="Verdana"/>
              </a:rPr>
              <a:t> </a:t>
            </a:r>
            <a:r>
              <a:rPr sz="1350" spc="-35" dirty="0">
                <a:latin typeface="Verdana"/>
                <a:cs typeface="Verdana"/>
              </a:rPr>
              <a:t>reference</a:t>
            </a:r>
            <a:endParaRPr lang="en-US" sz="1350" spc="-35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endParaRPr lang="en-IN" sz="1350" spc="-35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endParaRPr lang="en-IN" sz="1350" spc="-35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endParaRPr lang="en-IN" sz="1350" spc="-35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endParaRPr lang="en-IN" sz="1350" spc="-35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endParaRPr lang="en-IN" sz="1350" spc="-35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1350" spc="-35" dirty="0">
                <a:latin typeface="Verdana"/>
                <a:cs typeface="Verdana"/>
              </a:rPr>
              <a:t>.</a:t>
            </a:r>
            <a:endParaRPr sz="1350" dirty="0">
              <a:latin typeface="Verdana"/>
              <a:cs typeface="Verdan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800725" y="3829050"/>
            <a:ext cx="5029200" cy="1695450"/>
            <a:chOff x="5800725" y="3829050"/>
            <a:chExt cx="5029200" cy="1695450"/>
          </a:xfrm>
        </p:grpSpPr>
        <p:sp>
          <p:nvSpPr>
            <p:cNvPr id="22" name="object 22"/>
            <p:cNvSpPr/>
            <p:nvPr/>
          </p:nvSpPr>
          <p:spPr>
            <a:xfrm>
              <a:off x="5805487" y="3833812"/>
              <a:ext cx="5019675" cy="1685925"/>
            </a:xfrm>
            <a:custGeom>
              <a:avLst/>
              <a:gdLst/>
              <a:ahLst/>
              <a:cxnLst/>
              <a:rect l="l" t="t" r="r" b="b"/>
              <a:pathLst>
                <a:path w="5019675" h="1685925">
                  <a:moveTo>
                    <a:pt x="4968062" y="0"/>
                  </a:moveTo>
                  <a:lnTo>
                    <a:pt x="51612" y="0"/>
                  </a:lnTo>
                  <a:lnTo>
                    <a:pt x="48018" y="355"/>
                  </a:lnTo>
                  <a:lnTo>
                    <a:pt x="13614" y="18745"/>
                  </a:lnTo>
                  <a:lnTo>
                    <a:pt x="0" y="51612"/>
                  </a:lnTo>
                  <a:lnTo>
                    <a:pt x="0" y="1630681"/>
                  </a:lnTo>
                  <a:lnTo>
                    <a:pt x="0" y="1634307"/>
                  </a:lnTo>
                  <a:lnTo>
                    <a:pt x="18745" y="1672308"/>
                  </a:lnTo>
                  <a:lnTo>
                    <a:pt x="51612" y="1685921"/>
                  </a:lnTo>
                  <a:lnTo>
                    <a:pt x="4968062" y="1685921"/>
                  </a:lnTo>
                  <a:lnTo>
                    <a:pt x="5006060" y="1667178"/>
                  </a:lnTo>
                  <a:lnTo>
                    <a:pt x="5019675" y="1634307"/>
                  </a:lnTo>
                  <a:lnTo>
                    <a:pt x="5019675" y="51612"/>
                  </a:lnTo>
                  <a:lnTo>
                    <a:pt x="5000929" y="13614"/>
                  </a:lnTo>
                  <a:lnTo>
                    <a:pt x="4971643" y="355"/>
                  </a:lnTo>
                  <a:lnTo>
                    <a:pt x="4968062" y="0"/>
                  </a:lnTo>
                  <a:close/>
                </a:path>
              </a:pathLst>
            </a:custGeom>
            <a:solidFill>
              <a:srgbClr val="DADB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805487" y="3833812"/>
              <a:ext cx="5019675" cy="1685925"/>
            </a:xfrm>
            <a:custGeom>
              <a:avLst/>
              <a:gdLst/>
              <a:ahLst/>
              <a:cxnLst/>
              <a:rect l="l" t="t" r="r" b="b"/>
              <a:pathLst>
                <a:path w="5019675" h="1685925">
                  <a:moveTo>
                    <a:pt x="0" y="1630681"/>
                  </a:moveTo>
                  <a:lnTo>
                    <a:pt x="0" y="55245"/>
                  </a:lnTo>
                  <a:lnTo>
                    <a:pt x="0" y="51612"/>
                  </a:lnTo>
                  <a:lnTo>
                    <a:pt x="355" y="48018"/>
                  </a:lnTo>
                  <a:lnTo>
                    <a:pt x="1066" y="44462"/>
                  </a:lnTo>
                  <a:lnTo>
                    <a:pt x="1765" y="40906"/>
                  </a:lnTo>
                  <a:lnTo>
                    <a:pt x="2819" y="37452"/>
                  </a:lnTo>
                  <a:lnTo>
                    <a:pt x="4203" y="34099"/>
                  </a:lnTo>
                  <a:lnTo>
                    <a:pt x="5588" y="30746"/>
                  </a:lnTo>
                  <a:lnTo>
                    <a:pt x="7289" y="27571"/>
                  </a:lnTo>
                  <a:lnTo>
                    <a:pt x="34099" y="4203"/>
                  </a:lnTo>
                  <a:lnTo>
                    <a:pt x="37452" y="2819"/>
                  </a:lnTo>
                  <a:lnTo>
                    <a:pt x="40906" y="1765"/>
                  </a:lnTo>
                  <a:lnTo>
                    <a:pt x="44462" y="1066"/>
                  </a:lnTo>
                  <a:lnTo>
                    <a:pt x="48018" y="355"/>
                  </a:lnTo>
                  <a:lnTo>
                    <a:pt x="51612" y="0"/>
                  </a:lnTo>
                  <a:lnTo>
                    <a:pt x="55245" y="0"/>
                  </a:lnTo>
                  <a:lnTo>
                    <a:pt x="4964430" y="0"/>
                  </a:lnTo>
                  <a:lnTo>
                    <a:pt x="4968062" y="0"/>
                  </a:lnTo>
                  <a:lnTo>
                    <a:pt x="4971643" y="355"/>
                  </a:lnTo>
                  <a:lnTo>
                    <a:pt x="4975199" y="1066"/>
                  </a:lnTo>
                  <a:lnTo>
                    <a:pt x="4978768" y="1765"/>
                  </a:lnTo>
                  <a:lnTo>
                    <a:pt x="4982222" y="2819"/>
                  </a:lnTo>
                  <a:lnTo>
                    <a:pt x="4985562" y="4203"/>
                  </a:lnTo>
                  <a:lnTo>
                    <a:pt x="4988928" y="5588"/>
                  </a:lnTo>
                  <a:lnTo>
                    <a:pt x="4992103" y="7289"/>
                  </a:lnTo>
                  <a:lnTo>
                    <a:pt x="4995113" y="9309"/>
                  </a:lnTo>
                  <a:lnTo>
                    <a:pt x="4998135" y="11328"/>
                  </a:lnTo>
                  <a:lnTo>
                    <a:pt x="5000929" y="13614"/>
                  </a:lnTo>
                  <a:lnTo>
                    <a:pt x="5003495" y="16179"/>
                  </a:lnTo>
                  <a:lnTo>
                    <a:pt x="5006060" y="18745"/>
                  </a:lnTo>
                  <a:lnTo>
                    <a:pt x="5018608" y="44462"/>
                  </a:lnTo>
                  <a:lnTo>
                    <a:pt x="5019319" y="48018"/>
                  </a:lnTo>
                  <a:lnTo>
                    <a:pt x="5019675" y="51612"/>
                  </a:lnTo>
                  <a:lnTo>
                    <a:pt x="5019675" y="55245"/>
                  </a:lnTo>
                  <a:lnTo>
                    <a:pt x="5019675" y="1630681"/>
                  </a:lnTo>
                  <a:lnTo>
                    <a:pt x="5019675" y="1634307"/>
                  </a:lnTo>
                  <a:lnTo>
                    <a:pt x="5019319" y="1637898"/>
                  </a:lnTo>
                  <a:lnTo>
                    <a:pt x="5018608" y="1641455"/>
                  </a:lnTo>
                  <a:lnTo>
                    <a:pt x="5017909" y="1645013"/>
                  </a:lnTo>
                  <a:lnTo>
                    <a:pt x="4995113" y="1676614"/>
                  </a:lnTo>
                  <a:lnTo>
                    <a:pt x="4992103" y="1678628"/>
                  </a:lnTo>
                  <a:lnTo>
                    <a:pt x="4988928" y="1680330"/>
                  </a:lnTo>
                  <a:lnTo>
                    <a:pt x="4985562" y="1681718"/>
                  </a:lnTo>
                  <a:lnTo>
                    <a:pt x="4982222" y="1683108"/>
                  </a:lnTo>
                  <a:lnTo>
                    <a:pt x="4964430" y="1685926"/>
                  </a:lnTo>
                  <a:lnTo>
                    <a:pt x="55245" y="1685926"/>
                  </a:lnTo>
                  <a:lnTo>
                    <a:pt x="34099" y="1681718"/>
                  </a:lnTo>
                  <a:lnTo>
                    <a:pt x="30746" y="1680330"/>
                  </a:lnTo>
                  <a:lnTo>
                    <a:pt x="4203" y="1651819"/>
                  </a:lnTo>
                  <a:lnTo>
                    <a:pt x="2819" y="1648466"/>
                  </a:lnTo>
                  <a:lnTo>
                    <a:pt x="1765" y="1645013"/>
                  </a:lnTo>
                  <a:lnTo>
                    <a:pt x="1066" y="1641455"/>
                  </a:lnTo>
                  <a:lnTo>
                    <a:pt x="355" y="1637898"/>
                  </a:lnTo>
                  <a:lnTo>
                    <a:pt x="0" y="1634307"/>
                  </a:lnTo>
                  <a:lnTo>
                    <a:pt x="0" y="1630681"/>
                  </a:lnTo>
                  <a:close/>
                </a:path>
              </a:pathLst>
            </a:custGeom>
            <a:ln w="9525">
              <a:solidFill>
                <a:srgbClr val="BFC1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981700" y="4010025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65595" y="0"/>
                  </a:moveTo>
                  <a:lnTo>
                    <a:pt x="248754" y="0"/>
                  </a:lnTo>
                  <a:lnTo>
                    <a:pt x="240347" y="406"/>
                  </a:lnTo>
                  <a:lnTo>
                    <a:pt x="198742" y="6578"/>
                  </a:lnTo>
                  <a:lnTo>
                    <a:pt x="150977" y="22796"/>
                  </a:lnTo>
                  <a:lnTo>
                    <a:pt x="107289" y="48018"/>
                  </a:lnTo>
                  <a:lnTo>
                    <a:pt x="69367" y="81280"/>
                  </a:lnTo>
                  <a:lnTo>
                    <a:pt x="38658" y="121297"/>
                  </a:lnTo>
                  <a:lnTo>
                    <a:pt x="16357" y="166535"/>
                  </a:lnTo>
                  <a:lnTo>
                    <a:pt x="3302" y="215265"/>
                  </a:lnTo>
                  <a:lnTo>
                    <a:pt x="0" y="248754"/>
                  </a:lnTo>
                  <a:lnTo>
                    <a:pt x="0" y="257175"/>
                  </a:lnTo>
                  <a:lnTo>
                    <a:pt x="0" y="265595"/>
                  </a:lnTo>
                  <a:lnTo>
                    <a:pt x="6578" y="315607"/>
                  </a:lnTo>
                  <a:lnTo>
                    <a:pt x="22796" y="363372"/>
                  </a:lnTo>
                  <a:lnTo>
                    <a:pt x="48018" y="407060"/>
                  </a:lnTo>
                  <a:lnTo>
                    <a:pt x="81280" y="444982"/>
                  </a:lnTo>
                  <a:lnTo>
                    <a:pt x="121297" y="475691"/>
                  </a:lnTo>
                  <a:lnTo>
                    <a:pt x="166535" y="497992"/>
                  </a:lnTo>
                  <a:lnTo>
                    <a:pt x="215265" y="511048"/>
                  </a:lnTo>
                  <a:lnTo>
                    <a:pt x="248754" y="514350"/>
                  </a:lnTo>
                  <a:lnTo>
                    <a:pt x="265595" y="514350"/>
                  </a:lnTo>
                  <a:lnTo>
                    <a:pt x="315607" y="507758"/>
                  </a:lnTo>
                  <a:lnTo>
                    <a:pt x="363372" y="491553"/>
                  </a:lnTo>
                  <a:lnTo>
                    <a:pt x="407060" y="466331"/>
                  </a:lnTo>
                  <a:lnTo>
                    <a:pt x="444982" y="433070"/>
                  </a:lnTo>
                  <a:lnTo>
                    <a:pt x="475691" y="393052"/>
                  </a:lnTo>
                  <a:lnTo>
                    <a:pt x="497992" y="347802"/>
                  </a:lnTo>
                  <a:lnTo>
                    <a:pt x="511048" y="299085"/>
                  </a:lnTo>
                  <a:lnTo>
                    <a:pt x="514350" y="265595"/>
                  </a:lnTo>
                  <a:lnTo>
                    <a:pt x="514350" y="248754"/>
                  </a:lnTo>
                  <a:lnTo>
                    <a:pt x="507758" y="198742"/>
                  </a:lnTo>
                  <a:lnTo>
                    <a:pt x="491553" y="150977"/>
                  </a:lnTo>
                  <a:lnTo>
                    <a:pt x="466331" y="107289"/>
                  </a:lnTo>
                  <a:lnTo>
                    <a:pt x="433070" y="69367"/>
                  </a:lnTo>
                  <a:lnTo>
                    <a:pt x="393052" y="38658"/>
                  </a:lnTo>
                  <a:lnTo>
                    <a:pt x="347814" y="16357"/>
                  </a:lnTo>
                  <a:lnTo>
                    <a:pt x="299085" y="3302"/>
                  </a:lnTo>
                  <a:lnTo>
                    <a:pt x="274002" y="406"/>
                  </a:lnTo>
                  <a:lnTo>
                    <a:pt x="265595" y="0"/>
                  </a:lnTo>
                  <a:close/>
                </a:path>
              </a:pathLst>
            </a:custGeom>
            <a:solidFill>
              <a:srgbClr val="494F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40786" y="4147623"/>
              <a:ext cx="198970" cy="241833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969000" y="4678362"/>
            <a:ext cx="4406265" cy="6267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-40" dirty="0">
                <a:latin typeface="Tahoma"/>
                <a:cs typeface="Tahoma"/>
              </a:rPr>
              <a:t>Backup</a:t>
            </a:r>
            <a:r>
              <a:rPr sz="1650" b="1" spc="-155" dirty="0">
                <a:latin typeface="Tahoma"/>
                <a:cs typeface="Tahoma"/>
              </a:rPr>
              <a:t> </a:t>
            </a:r>
            <a:r>
              <a:rPr sz="1650" b="1" spc="-45" dirty="0">
                <a:latin typeface="Tahoma"/>
                <a:cs typeface="Tahoma"/>
              </a:rPr>
              <a:t>for</a:t>
            </a:r>
            <a:r>
              <a:rPr sz="1650" b="1" spc="-155" dirty="0">
                <a:latin typeface="Tahoma"/>
                <a:cs typeface="Tahoma"/>
              </a:rPr>
              <a:t> </a:t>
            </a:r>
            <a:r>
              <a:rPr sz="1650" b="1" spc="-10" dirty="0">
                <a:latin typeface="Tahoma"/>
                <a:cs typeface="Tahoma"/>
              </a:rPr>
              <a:t>Safety</a:t>
            </a:r>
            <a:endParaRPr sz="16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1350" spc="-90" dirty="0">
                <a:latin typeface="Verdana"/>
                <a:cs typeface="Verdana"/>
              </a:rPr>
              <a:t>Automated</a:t>
            </a:r>
            <a:r>
              <a:rPr sz="1350" spc="-95" dirty="0">
                <a:latin typeface="Verdana"/>
                <a:cs typeface="Verdana"/>
              </a:rPr>
              <a:t> </a:t>
            </a:r>
            <a:r>
              <a:rPr sz="1350" spc="-50" dirty="0">
                <a:latin typeface="Verdana"/>
                <a:cs typeface="Verdana"/>
              </a:rPr>
              <a:t>backups</a:t>
            </a:r>
            <a:r>
              <a:rPr sz="1350" spc="-95" dirty="0">
                <a:latin typeface="Verdana"/>
                <a:cs typeface="Verdana"/>
              </a:rPr>
              <a:t> </a:t>
            </a:r>
            <a:r>
              <a:rPr sz="1350" spc="-75" dirty="0">
                <a:latin typeface="Verdana"/>
                <a:cs typeface="Verdana"/>
              </a:rPr>
              <a:t>protect</a:t>
            </a:r>
            <a:r>
              <a:rPr sz="1350" spc="-95" dirty="0">
                <a:latin typeface="Verdana"/>
                <a:cs typeface="Verdana"/>
              </a:rPr>
              <a:t> </a:t>
            </a:r>
            <a:r>
              <a:rPr sz="1350" spc="-85" dirty="0">
                <a:latin typeface="Verdana"/>
                <a:cs typeface="Verdana"/>
              </a:rPr>
              <a:t>your</a:t>
            </a:r>
            <a:r>
              <a:rPr sz="1350" spc="-95" dirty="0">
                <a:latin typeface="Verdana"/>
                <a:cs typeface="Verdana"/>
              </a:rPr>
              <a:t> </a:t>
            </a:r>
            <a:r>
              <a:rPr sz="1350" spc="-80" dirty="0">
                <a:latin typeface="Verdana"/>
                <a:cs typeface="Verdana"/>
              </a:rPr>
              <a:t>valuable</a:t>
            </a:r>
            <a:r>
              <a:rPr sz="1350" spc="-95" dirty="0">
                <a:latin typeface="Verdana"/>
                <a:cs typeface="Verdana"/>
              </a:rPr>
              <a:t> </a:t>
            </a:r>
            <a:r>
              <a:rPr sz="1350" spc="-65" dirty="0">
                <a:latin typeface="Verdana"/>
                <a:cs typeface="Verdana"/>
              </a:rPr>
              <a:t>financial</a:t>
            </a:r>
            <a:r>
              <a:rPr sz="1350" spc="-95" dirty="0">
                <a:latin typeface="Verdana"/>
                <a:cs typeface="Verdana"/>
              </a:rPr>
              <a:t> </a:t>
            </a:r>
            <a:r>
              <a:rPr sz="1350" spc="-25" dirty="0">
                <a:latin typeface="Verdana"/>
                <a:cs typeface="Verdana"/>
              </a:rPr>
              <a:t>data.</a:t>
            </a:r>
            <a:endParaRPr sz="1350">
              <a:latin typeface="Verdana"/>
              <a:cs typeface="Verdana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C6DCBEA-A556-6102-0E85-F1DA427DD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6364286"/>
            <a:ext cx="11430000" cy="262731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430000" cy="8763000"/>
          </a:xfrm>
          <a:custGeom>
            <a:avLst/>
            <a:gdLst/>
            <a:ahLst/>
            <a:cxnLst/>
            <a:rect l="l" t="t" r="r" b="b"/>
            <a:pathLst>
              <a:path w="11430000" h="6438900">
                <a:moveTo>
                  <a:pt x="11430000" y="0"/>
                </a:moveTo>
                <a:lnTo>
                  <a:pt x="0" y="0"/>
                </a:lnTo>
                <a:lnTo>
                  <a:pt x="0" y="6438900"/>
                </a:lnTo>
                <a:lnTo>
                  <a:pt x="11430000" y="64389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26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7375" y="1254125"/>
            <a:ext cx="493077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85" dirty="0">
                <a:solidFill>
                  <a:srgbClr val="FFFFFF"/>
                </a:solidFill>
              </a:rPr>
              <a:t>Who</a:t>
            </a:r>
            <a:r>
              <a:rPr sz="2700" spc="-275" dirty="0">
                <a:solidFill>
                  <a:srgbClr val="FFFFFF"/>
                </a:solidFill>
              </a:rPr>
              <a:t> </a:t>
            </a:r>
            <a:r>
              <a:rPr sz="2700" spc="-110" dirty="0">
                <a:solidFill>
                  <a:srgbClr val="FFFFFF"/>
                </a:solidFill>
              </a:rPr>
              <a:t>Benefits?</a:t>
            </a:r>
            <a:r>
              <a:rPr sz="2700" spc="-275" dirty="0">
                <a:solidFill>
                  <a:srgbClr val="FFFFFF"/>
                </a:solidFill>
              </a:rPr>
              <a:t> </a:t>
            </a:r>
            <a:r>
              <a:rPr sz="2700" spc="-204" dirty="0">
                <a:solidFill>
                  <a:srgbClr val="FFFFFF"/>
                </a:solidFill>
              </a:rPr>
              <a:t>Ideal</a:t>
            </a:r>
            <a:r>
              <a:rPr sz="2700" spc="-275" dirty="0">
                <a:solidFill>
                  <a:srgbClr val="FFFFFF"/>
                </a:solidFill>
              </a:rPr>
              <a:t> </a:t>
            </a:r>
            <a:r>
              <a:rPr sz="2700" spc="-40" dirty="0">
                <a:solidFill>
                  <a:srgbClr val="FFFFFF"/>
                </a:solidFill>
              </a:rPr>
              <a:t>Use</a:t>
            </a:r>
            <a:r>
              <a:rPr sz="2700" spc="-270" dirty="0">
                <a:solidFill>
                  <a:srgbClr val="FFFFFF"/>
                </a:solidFill>
              </a:rPr>
              <a:t> </a:t>
            </a:r>
            <a:r>
              <a:rPr sz="2700" spc="-10" dirty="0">
                <a:solidFill>
                  <a:srgbClr val="FFFFFF"/>
                </a:solidFill>
              </a:rPr>
              <a:t>Cases</a:t>
            </a:r>
            <a:endParaRPr sz="2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0075" y="2047874"/>
            <a:ext cx="3267074" cy="20193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87375" y="4221162"/>
            <a:ext cx="3178175" cy="90296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-10" dirty="0">
                <a:solidFill>
                  <a:srgbClr val="FFFFFF"/>
                </a:solidFill>
                <a:latin typeface="Tahoma"/>
                <a:cs typeface="Tahoma"/>
              </a:rPr>
              <a:t>Students</a:t>
            </a:r>
            <a:endParaRPr sz="1650">
              <a:latin typeface="Tahoma"/>
              <a:cs typeface="Tahoma"/>
            </a:endParaRPr>
          </a:p>
          <a:p>
            <a:pPr marL="12700" marR="5080">
              <a:lnSpc>
                <a:spcPct val="134300"/>
              </a:lnSpc>
              <a:spcBef>
                <a:spcPts val="540"/>
              </a:spcBef>
            </a:pPr>
            <a:r>
              <a:rPr sz="1350" spc="-45" dirty="0">
                <a:solidFill>
                  <a:srgbClr val="FFFFFF"/>
                </a:solidFill>
                <a:latin typeface="Verdana"/>
                <a:cs typeface="Verdana"/>
              </a:rPr>
              <a:t>Perfect</a:t>
            </a:r>
            <a:r>
              <a:rPr sz="13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13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FFFFFF"/>
                </a:solidFill>
                <a:latin typeface="Verdana"/>
                <a:cs typeface="Verdana"/>
              </a:rPr>
              <a:t>tracking</a:t>
            </a:r>
            <a:r>
              <a:rPr sz="13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FFFFFF"/>
                </a:solidFill>
                <a:latin typeface="Verdana"/>
                <a:cs typeface="Verdana"/>
              </a:rPr>
              <a:t>student</a:t>
            </a:r>
            <a:r>
              <a:rPr sz="135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FFFFFF"/>
                </a:solidFill>
                <a:latin typeface="Verdana"/>
                <a:cs typeface="Verdana"/>
              </a:rPr>
              <a:t>budgets</a:t>
            </a:r>
            <a:r>
              <a:rPr sz="13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2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1350" spc="-90" dirty="0">
                <a:solidFill>
                  <a:srgbClr val="FFFFFF"/>
                </a:solidFill>
                <a:latin typeface="Verdana"/>
                <a:cs typeface="Verdana"/>
              </a:rPr>
              <a:t>managing</a:t>
            </a:r>
            <a:r>
              <a:rPr sz="13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FFFFFF"/>
                </a:solidFill>
                <a:latin typeface="Verdana"/>
                <a:cs typeface="Verdana"/>
              </a:rPr>
              <a:t>daily</a:t>
            </a:r>
            <a:r>
              <a:rPr sz="13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FFFFFF"/>
                </a:solidFill>
                <a:latin typeface="Verdana"/>
                <a:cs typeface="Verdana"/>
              </a:rPr>
              <a:t>expenses.</a:t>
            </a:r>
            <a:endParaRPr sz="135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86225" y="2047874"/>
            <a:ext cx="3267074" cy="20193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068762" y="4221162"/>
            <a:ext cx="3020695" cy="90296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-65" dirty="0">
                <a:solidFill>
                  <a:srgbClr val="FFFFFF"/>
                </a:solidFill>
                <a:latin typeface="Tahoma"/>
                <a:cs typeface="Tahoma"/>
              </a:rPr>
              <a:t>Daily</a:t>
            </a:r>
            <a:r>
              <a:rPr sz="1650" b="1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50" b="1" spc="-10" dirty="0">
                <a:solidFill>
                  <a:srgbClr val="FFFFFF"/>
                </a:solidFill>
                <a:latin typeface="Tahoma"/>
                <a:cs typeface="Tahoma"/>
              </a:rPr>
              <a:t>Budgeting</a:t>
            </a:r>
            <a:endParaRPr sz="1650">
              <a:latin typeface="Tahoma"/>
              <a:cs typeface="Tahoma"/>
            </a:endParaRPr>
          </a:p>
          <a:p>
            <a:pPr marL="12700" marR="5080">
              <a:lnSpc>
                <a:spcPct val="134300"/>
              </a:lnSpc>
              <a:spcBef>
                <a:spcPts val="540"/>
              </a:spcBef>
            </a:pPr>
            <a:r>
              <a:rPr sz="1350" spc="-50" dirty="0">
                <a:solidFill>
                  <a:srgbClr val="FFFFFF"/>
                </a:solidFill>
                <a:latin typeface="Verdana"/>
                <a:cs typeface="Verdana"/>
              </a:rPr>
              <a:t>Helps</a:t>
            </a:r>
            <a:r>
              <a:rPr sz="135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FFFFFF"/>
                </a:solidFill>
                <a:latin typeface="Verdana"/>
                <a:cs typeface="Verdana"/>
              </a:rPr>
              <a:t>individuals</a:t>
            </a:r>
            <a:r>
              <a:rPr sz="135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FFFFFF"/>
                </a:solidFill>
                <a:latin typeface="Verdana"/>
                <a:cs typeface="Verdana"/>
              </a:rPr>
              <a:t>maintain</a:t>
            </a:r>
            <a:r>
              <a:rPr sz="135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FFFFFF"/>
                </a:solidFill>
                <a:latin typeface="Verdana"/>
                <a:cs typeface="Verdana"/>
              </a:rPr>
              <a:t>control</a:t>
            </a:r>
            <a:r>
              <a:rPr sz="135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40" dirty="0">
                <a:solidFill>
                  <a:srgbClr val="FFFFFF"/>
                </a:solidFill>
                <a:latin typeface="Verdana"/>
                <a:cs typeface="Verdana"/>
              </a:rPr>
              <a:t>over </a:t>
            </a:r>
            <a:r>
              <a:rPr sz="1350" spc="-90" dirty="0">
                <a:solidFill>
                  <a:srgbClr val="FFFFFF"/>
                </a:solidFill>
                <a:latin typeface="Verdana"/>
                <a:cs typeface="Verdana"/>
              </a:rPr>
              <a:t>their</a:t>
            </a:r>
            <a:r>
              <a:rPr sz="135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FFFFFF"/>
                </a:solidFill>
                <a:latin typeface="Verdana"/>
                <a:cs typeface="Verdana"/>
              </a:rPr>
              <a:t>everyday</a:t>
            </a:r>
            <a:r>
              <a:rPr sz="135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FFFFFF"/>
                </a:solidFill>
                <a:latin typeface="Verdana"/>
                <a:cs typeface="Verdana"/>
              </a:rPr>
              <a:t>spending.</a:t>
            </a:r>
            <a:endParaRPr sz="1350">
              <a:latin typeface="Verdana"/>
              <a:cs typeface="Verdana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62850" y="2047874"/>
            <a:ext cx="3267074" cy="20193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550150" y="4221162"/>
            <a:ext cx="2751455" cy="90296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-60" dirty="0">
                <a:solidFill>
                  <a:srgbClr val="FFFFFF"/>
                </a:solidFill>
                <a:latin typeface="Tahoma"/>
                <a:cs typeface="Tahoma"/>
              </a:rPr>
              <a:t>Simple</a:t>
            </a:r>
            <a:r>
              <a:rPr sz="1650" b="1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50" b="1" spc="-40" dirty="0">
                <a:solidFill>
                  <a:srgbClr val="FFFFFF"/>
                </a:solidFill>
                <a:latin typeface="Tahoma"/>
                <a:cs typeface="Tahoma"/>
              </a:rPr>
              <a:t>Finance</a:t>
            </a:r>
            <a:r>
              <a:rPr sz="1650" b="1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50" b="1" spc="-10" dirty="0">
                <a:solidFill>
                  <a:srgbClr val="FFFFFF"/>
                </a:solidFill>
                <a:latin typeface="Tahoma"/>
                <a:cs typeface="Tahoma"/>
              </a:rPr>
              <a:t>Tracking</a:t>
            </a:r>
            <a:endParaRPr sz="1650">
              <a:latin typeface="Tahoma"/>
              <a:cs typeface="Tahoma"/>
            </a:endParaRPr>
          </a:p>
          <a:p>
            <a:pPr marL="12700" marR="5080">
              <a:lnSpc>
                <a:spcPct val="134300"/>
              </a:lnSpc>
              <a:spcBef>
                <a:spcPts val="540"/>
              </a:spcBef>
            </a:pPr>
            <a:r>
              <a:rPr sz="13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3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FFFFFF"/>
                </a:solidFill>
                <a:latin typeface="Verdana"/>
                <a:cs typeface="Verdana"/>
              </a:rPr>
              <a:t>straightforward</a:t>
            </a:r>
            <a:r>
              <a:rPr sz="13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FFFFFF"/>
                </a:solidFill>
                <a:latin typeface="Verdana"/>
                <a:cs typeface="Verdana"/>
              </a:rPr>
              <a:t>solution</a:t>
            </a:r>
            <a:r>
              <a:rPr sz="13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13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20" dirty="0">
                <a:solidFill>
                  <a:srgbClr val="FFFFFF"/>
                </a:solidFill>
                <a:latin typeface="Verdana"/>
                <a:cs typeface="Verdana"/>
              </a:rPr>
              <a:t>basic </a:t>
            </a:r>
            <a:r>
              <a:rPr sz="1350" spc="-70" dirty="0">
                <a:solidFill>
                  <a:srgbClr val="FFFFFF"/>
                </a:solidFill>
                <a:latin typeface="Verdana"/>
                <a:cs typeface="Verdana"/>
              </a:rPr>
              <a:t>personal</a:t>
            </a:r>
            <a:r>
              <a:rPr sz="135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FFFFFF"/>
                </a:solidFill>
                <a:latin typeface="Verdana"/>
                <a:cs typeface="Verdana"/>
              </a:rPr>
              <a:t>finance</a:t>
            </a:r>
            <a:r>
              <a:rPr sz="135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FFFFFF"/>
                </a:solidFill>
                <a:latin typeface="Verdana"/>
                <a:cs typeface="Verdana"/>
              </a:rPr>
              <a:t>management.</a:t>
            </a:r>
            <a:endParaRPr sz="13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0075" y="1114424"/>
            <a:ext cx="4057649" cy="27146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87375" y="4254500"/>
            <a:ext cx="464248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1" spc="-345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2700" b="1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b="1" spc="-100" dirty="0">
                <a:solidFill>
                  <a:srgbClr val="FFFFFF"/>
                </a:solidFill>
                <a:latin typeface="Tahoma"/>
                <a:cs typeface="Tahoma"/>
              </a:rPr>
              <a:t>Action:</a:t>
            </a:r>
            <a:r>
              <a:rPr sz="2700" b="1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b="1" spc="-85" dirty="0">
                <a:solidFill>
                  <a:srgbClr val="FFFFFF"/>
                </a:solidFill>
                <a:latin typeface="Tahoma"/>
                <a:cs typeface="Tahoma"/>
              </a:rPr>
              <a:t>Adding</a:t>
            </a:r>
            <a:r>
              <a:rPr sz="2700" b="1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b="1" spc="-100" dirty="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sz="2700" b="1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b="1" spc="-45" dirty="0">
                <a:solidFill>
                  <a:srgbClr val="FFFFFF"/>
                </a:solidFill>
                <a:latin typeface="Tahoma"/>
                <a:cs typeface="Tahoma"/>
              </a:rPr>
              <a:t>Expense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7375" y="4898389"/>
            <a:ext cx="9781540" cy="22833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4300"/>
              </a:lnSpc>
              <a:spcBef>
                <a:spcPts val="100"/>
              </a:spcBef>
            </a:pPr>
            <a:r>
              <a:rPr sz="1350" spc="-60" dirty="0">
                <a:solidFill>
                  <a:srgbClr val="FFFFFF"/>
                </a:solidFill>
                <a:latin typeface="Verdana"/>
                <a:cs typeface="Verdana"/>
              </a:rPr>
              <a:t>Observe</a:t>
            </a:r>
            <a:r>
              <a:rPr sz="135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3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FFFFFF"/>
                </a:solidFill>
                <a:latin typeface="Verdana"/>
                <a:cs typeface="Verdana"/>
              </a:rPr>
              <a:t>seamless</a:t>
            </a:r>
            <a:r>
              <a:rPr sz="13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40" dirty="0">
                <a:solidFill>
                  <a:srgbClr val="FFFFFF"/>
                </a:solidFill>
                <a:latin typeface="Verdana"/>
                <a:cs typeface="Verdana"/>
              </a:rPr>
              <a:t>process</a:t>
            </a:r>
            <a:r>
              <a:rPr sz="13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2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13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FFFFFF"/>
                </a:solidFill>
                <a:latin typeface="Verdana"/>
                <a:cs typeface="Verdana"/>
              </a:rPr>
              <a:t>inputting</a:t>
            </a:r>
            <a:r>
              <a:rPr sz="135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3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FFFFFF"/>
                </a:solidFill>
                <a:latin typeface="Verdana"/>
                <a:cs typeface="Verdana"/>
              </a:rPr>
              <a:t>new</a:t>
            </a:r>
            <a:r>
              <a:rPr sz="13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FFFFFF"/>
                </a:solidFill>
                <a:latin typeface="Verdana"/>
                <a:cs typeface="Verdana"/>
              </a:rPr>
              <a:t>expense.</a:t>
            </a:r>
            <a:r>
              <a:rPr sz="13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4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3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FFFFFF"/>
                </a:solidFill>
                <a:latin typeface="Verdana"/>
                <a:cs typeface="Verdana"/>
              </a:rPr>
              <a:t>interface</a:t>
            </a:r>
            <a:r>
              <a:rPr sz="135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45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13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FFFFFF"/>
                </a:solidFill>
                <a:latin typeface="Verdana"/>
                <a:cs typeface="Verdana"/>
              </a:rPr>
              <a:t>designed</a:t>
            </a:r>
            <a:r>
              <a:rPr sz="13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13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FFFFFF"/>
                </a:solidFill>
                <a:latin typeface="Verdana"/>
                <a:cs typeface="Verdana"/>
              </a:rPr>
              <a:t>clarity,</a:t>
            </a:r>
            <a:r>
              <a:rPr sz="13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FFFFFF"/>
                </a:solidFill>
                <a:latin typeface="Verdana"/>
                <a:cs typeface="Verdana"/>
              </a:rPr>
              <a:t>ensuring</a:t>
            </a:r>
            <a:r>
              <a:rPr sz="135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FFFFFF"/>
                </a:solidFill>
                <a:latin typeface="Verdana"/>
                <a:cs typeface="Verdana"/>
              </a:rPr>
              <a:t>you</a:t>
            </a:r>
            <a:r>
              <a:rPr sz="13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40" dirty="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sz="13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FFFFFF"/>
                </a:solidFill>
                <a:latin typeface="Verdana"/>
                <a:cs typeface="Verdana"/>
              </a:rPr>
              <a:t>quickly</a:t>
            </a:r>
            <a:r>
              <a:rPr sz="13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2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1350" spc="-65" dirty="0">
                <a:solidFill>
                  <a:srgbClr val="FFFFFF"/>
                </a:solidFill>
                <a:latin typeface="Verdana"/>
                <a:cs typeface="Verdana"/>
              </a:rPr>
              <a:t>accurately</a:t>
            </a:r>
            <a:r>
              <a:rPr sz="135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FFFFFF"/>
                </a:solidFill>
                <a:latin typeface="Verdana"/>
                <a:cs typeface="Verdana"/>
              </a:rPr>
              <a:t>log</a:t>
            </a:r>
            <a:r>
              <a:rPr sz="13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FFFFFF"/>
                </a:solidFill>
                <a:latin typeface="Verdana"/>
                <a:cs typeface="Verdana"/>
              </a:rPr>
              <a:t>your</a:t>
            </a:r>
            <a:r>
              <a:rPr sz="135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FFFFFF"/>
                </a:solidFill>
                <a:latin typeface="Verdana"/>
                <a:cs typeface="Verdana"/>
              </a:rPr>
              <a:t>spending.</a:t>
            </a:r>
            <a:endParaRPr lang="en-US" sz="1350" spc="-10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12700" marR="5080">
              <a:lnSpc>
                <a:spcPct val="134300"/>
              </a:lnSpc>
              <a:spcBef>
                <a:spcPts val="100"/>
              </a:spcBef>
            </a:pPr>
            <a:endParaRPr lang="en-IN" sz="1350" spc="-10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12700" marR="5080">
              <a:lnSpc>
                <a:spcPct val="134300"/>
              </a:lnSpc>
              <a:spcBef>
                <a:spcPts val="100"/>
              </a:spcBef>
            </a:pPr>
            <a:endParaRPr lang="en-IN" sz="1350" spc="-10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12700" marR="5080">
              <a:lnSpc>
                <a:spcPct val="134300"/>
              </a:lnSpc>
              <a:spcBef>
                <a:spcPts val="100"/>
              </a:spcBef>
            </a:pPr>
            <a:endParaRPr lang="en-IN" sz="1350" spc="-10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12700" marR="5080">
              <a:lnSpc>
                <a:spcPct val="134300"/>
              </a:lnSpc>
              <a:spcBef>
                <a:spcPts val="100"/>
              </a:spcBef>
            </a:pPr>
            <a:endParaRPr lang="en-IN" sz="1350" spc="-10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12700" marR="5080">
              <a:lnSpc>
                <a:spcPct val="134300"/>
              </a:lnSpc>
              <a:spcBef>
                <a:spcPts val="100"/>
              </a:spcBef>
            </a:pPr>
            <a:endParaRPr lang="en-IN" sz="1350" spc="-10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12700" marR="5080">
              <a:lnSpc>
                <a:spcPct val="134300"/>
              </a:lnSpc>
              <a:spcBef>
                <a:spcPts val="100"/>
              </a:spcBef>
            </a:pPr>
            <a:endParaRPr sz="1350" dirty="0">
              <a:latin typeface="Verdana"/>
              <a:cs typeface="Verdan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16EB50-5B59-BEF2-86D2-CF9B4953D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6172200"/>
            <a:ext cx="11430000" cy="249207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0075" y="1066799"/>
            <a:ext cx="7105649" cy="280987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87375" y="4111625"/>
            <a:ext cx="725487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1" spc="-145" dirty="0">
                <a:solidFill>
                  <a:srgbClr val="FFFFFF"/>
                </a:solidFill>
                <a:latin typeface="Tahoma"/>
                <a:cs typeface="Tahoma"/>
              </a:rPr>
              <a:t>Your</a:t>
            </a:r>
            <a:r>
              <a:rPr sz="2700" b="1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b="1" spc="-100" dirty="0">
                <a:solidFill>
                  <a:srgbClr val="FFFFFF"/>
                </a:solidFill>
                <a:latin typeface="Tahoma"/>
                <a:cs typeface="Tahoma"/>
              </a:rPr>
              <a:t>Spending</a:t>
            </a:r>
            <a:r>
              <a:rPr sz="2700" b="1" spc="-2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b="1" spc="-145" dirty="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r>
              <a:rPr sz="2700" b="1" spc="-2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b="1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700" b="1" spc="-2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b="1" spc="-95" dirty="0">
                <a:solidFill>
                  <a:srgbClr val="FFFFFF"/>
                </a:solidFill>
                <a:latin typeface="Tahoma"/>
                <a:cs typeface="Tahoma"/>
              </a:rPr>
              <a:t>Glance:</a:t>
            </a:r>
            <a:r>
              <a:rPr sz="2700" b="1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b="1" spc="-105" dirty="0">
                <a:solidFill>
                  <a:srgbClr val="FFFFFF"/>
                </a:solidFill>
                <a:latin typeface="Tahoma"/>
                <a:cs typeface="Tahoma"/>
              </a:rPr>
              <a:t>Viewing</a:t>
            </a:r>
            <a:r>
              <a:rPr sz="2700" b="1" spc="-2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b="1" spc="-10" dirty="0">
                <a:solidFill>
                  <a:srgbClr val="FFFFFF"/>
                </a:solidFill>
                <a:latin typeface="Tahoma"/>
                <a:cs typeface="Tahoma"/>
              </a:rPr>
              <a:t>Expenses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7375" y="4755514"/>
            <a:ext cx="10163810" cy="31570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4300"/>
              </a:lnSpc>
              <a:spcBef>
                <a:spcPts val="100"/>
              </a:spcBef>
            </a:pPr>
            <a:r>
              <a:rPr sz="1350" spc="-70" dirty="0">
                <a:solidFill>
                  <a:srgbClr val="FFFFFF"/>
                </a:solidFill>
                <a:latin typeface="Verdana"/>
                <a:cs typeface="Verdana"/>
              </a:rPr>
              <a:t>Easily</a:t>
            </a:r>
            <a:r>
              <a:rPr sz="135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FFFFFF"/>
                </a:solidFill>
                <a:latin typeface="Verdana"/>
                <a:cs typeface="Verdana"/>
              </a:rPr>
              <a:t>review</a:t>
            </a:r>
            <a:r>
              <a:rPr sz="135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35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FFFFFF"/>
                </a:solidFill>
                <a:latin typeface="Verdana"/>
                <a:cs typeface="Verdana"/>
              </a:rPr>
              <a:t>comprehensive</a:t>
            </a:r>
            <a:r>
              <a:rPr sz="135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FFFFFF"/>
                </a:solidFill>
                <a:latin typeface="Verdana"/>
                <a:cs typeface="Verdana"/>
              </a:rPr>
              <a:t>list</a:t>
            </a:r>
            <a:r>
              <a:rPr sz="135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2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135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FFFFFF"/>
                </a:solidFill>
                <a:latin typeface="Verdana"/>
                <a:cs typeface="Verdana"/>
              </a:rPr>
              <a:t>all</a:t>
            </a:r>
            <a:r>
              <a:rPr sz="135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FFFFFF"/>
                </a:solidFill>
                <a:latin typeface="Verdana"/>
                <a:cs typeface="Verdana"/>
              </a:rPr>
              <a:t>your</a:t>
            </a:r>
            <a:r>
              <a:rPr sz="135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FFFFFF"/>
                </a:solidFill>
                <a:latin typeface="Verdana"/>
                <a:cs typeface="Verdana"/>
              </a:rPr>
              <a:t>recorded</a:t>
            </a:r>
            <a:r>
              <a:rPr sz="135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FFFFFF"/>
                </a:solidFill>
                <a:latin typeface="Verdana"/>
                <a:cs typeface="Verdana"/>
              </a:rPr>
              <a:t>expenses.</a:t>
            </a:r>
            <a:r>
              <a:rPr sz="135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45" dirty="0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sz="135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FFFFFF"/>
                </a:solidFill>
                <a:latin typeface="Verdana"/>
                <a:cs typeface="Verdana"/>
              </a:rPr>
              <a:t>feature</a:t>
            </a:r>
            <a:r>
              <a:rPr sz="135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FFFFFF"/>
                </a:solidFill>
                <a:latin typeface="Verdana"/>
                <a:cs typeface="Verdana"/>
              </a:rPr>
              <a:t>provides</a:t>
            </a:r>
            <a:r>
              <a:rPr sz="135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35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FFFFFF"/>
                </a:solidFill>
                <a:latin typeface="Verdana"/>
                <a:cs typeface="Verdana"/>
              </a:rPr>
              <a:t>clear</a:t>
            </a:r>
            <a:r>
              <a:rPr sz="135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FFFFFF"/>
                </a:solidFill>
                <a:latin typeface="Verdana"/>
                <a:cs typeface="Verdana"/>
              </a:rPr>
              <a:t>overview,</a:t>
            </a:r>
            <a:r>
              <a:rPr sz="135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FFFFFF"/>
                </a:solidFill>
                <a:latin typeface="Verdana"/>
                <a:cs typeface="Verdana"/>
              </a:rPr>
              <a:t>allowing</a:t>
            </a:r>
            <a:r>
              <a:rPr sz="135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FFFFFF"/>
                </a:solidFill>
                <a:latin typeface="Verdana"/>
                <a:cs typeface="Verdana"/>
              </a:rPr>
              <a:t>you</a:t>
            </a:r>
            <a:r>
              <a:rPr sz="135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35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FFFFFF"/>
                </a:solidFill>
                <a:latin typeface="Verdana"/>
                <a:cs typeface="Verdana"/>
              </a:rPr>
              <a:t>track</a:t>
            </a:r>
            <a:r>
              <a:rPr sz="135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20" dirty="0">
                <a:solidFill>
                  <a:srgbClr val="FFFFFF"/>
                </a:solidFill>
                <a:latin typeface="Verdana"/>
                <a:cs typeface="Verdana"/>
              </a:rPr>
              <a:t>your </a:t>
            </a:r>
            <a:r>
              <a:rPr sz="1350" spc="-65" dirty="0">
                <a:solidFill>
                  <a:srgbClr val="FFFFFF"/>
                </a:solidFill>
                <a:latin typeface="Verdana"/>
                <a:cs typeface="Verdana"/>
              </a:rPr>
              <a:t>financial</a:t>
            </a:r>
            <a:r>
              <a:rPr sz="13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FFFFFF"/>
                </a:solidFill>
                <a:latin typeface="Verdana"/>
                <a:cs typeface="Verdana"/>
              </a:rPr>
              <a:t>activity</a:t>
            </a:r>
            <a:r>
              <a:rPr sz="13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FFFFFF"/>
                </a:solidFill>
                <a:latin typeface="Verdana"/>
                <a:cs typeface="Verdana"/>
              </a:rPr>
              <a:t>effortlessly.</a:t>
            </a:r>
            <a:endParaRPr lang="en-US" sz="1350" spc="-10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12700" marR="5080">
              <a:lnSpc>
                <a:spcPct val="134300"/>
              </a:lnSpc>
              <a:spcBef>
                <a:spcPts val="100"/>
              </a:spcBef>
            </a:pPr>
            <a:endParaRPr lang="en-IN" sz="1350" spc="-10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12700" marR="5080">
              <a:lnSpc>
                <a:spcPct val="134300"/>
              </a:lnSpc>
              <a:spcBef>
                <a:spcPts val="100"/>
              </a:spcBef>
            </a:pPr>
            <a:endParaRPr lang="en-IN" sz="1350" spc="-10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12700" marR="5080">
              <a:lnSpc>
                <a:spcPct val="134300"/>
              </a:lnSpc>
              <a:spcBef>
                <a:spcPts val="100"/>
              </a:spcBef>
            </a:pPr>
            <a:endParaRPr lang="en-IN" sz="1350" spc="-10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12700" marR="5080">
              <a:lnSpc>
                <a:spcPct val="134300"/>
              </a:lnSpc>
              <a:spcBef>
                <a:spcPts val="100"/>
              </a:spcBef>
            </a:pPr>
            <a:endParaRPr lang="en-IN" sz="1350" spc="-10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12700" marR="5080">
              <a:lnSpc>
                <a:spcPct val="134300"/>
              </a:lnSpc>
              <a:spcBef>
                <a:spcPts val="100"/>
              </a:spcBef>
            </a:pPr>
            <a:endParaRPr lang="en-IN" sz="1350" spc="-10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12700" marR="5080">
              <a:lnSpc>
                <a:spcPct val="134300"/>
              </a:lnSpc>
              <a:spcBef>
                <a:spcPts val="100"/>
              </a:spcBef>
            </a:pPr>
            <a:endParaRPr lang="en-IN" sz="1350" spc="-10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12700" marR="5080">
              <a:lnSpc>
                <a:spcPct val="134300"/>
              </a:lnSpc>
              <a:spcBef>
                <a:spcPts val="100"/>
              </a:spcBef>
            </a:pPr>
            <a:endParaRPr lang="en-IN" sz="1350" spc="-10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12700" marR="5080">
              <a:lnSpc>
                <a:spcPct val="134300"/>
              </a:lnSpc>
              <a:spcBef>
                <a:spcPts val="100"/>
              </a:spcBef>
            </a:pPr>
            <a:endParaRPr lang="en-IN" sz="1350" spc="-10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12700" marR="5080">
              <a:lnSpc>
                <a:spcPct val="134300"/>
              </a:lnSpc>
              <a:spcBef>
                <a:spcPts val="100"/>
              </a:spcBef>
            </a:pPr>
            <a:endParaRPr sz="1350" dirty="0">
              <a:latin typeface="Verdana"/>
              <a:cs typeface="Verdan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A8231A-ADD5-D62F-5512-8DC89352A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6096000"/>
            <a:ext cx="11430000" cy="256827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0075" y="1304924"/>
            <a:ext cx="7743824" cy="23431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87375" y="3883025"/>
            <a:ext cx="53276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1" spc="-145" dirty="0">
                <a:solidFill>
                  <a:srgbClr val="FFFFFF"/>
                </a:solidFill>
                <a:latin typeface="Tahoma"/>
                <a:cs typeface="Tahoma"/>
              </a:rPr>
              <a:t>Total</a:t>
            </a:r>
            <a:r>
              <a:rPr sz="2700" b="1" spc="-2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b="1" spc="-105" dirty="0">
                <a:solidFill>
                  <a:srgbClr val="FFFFFF"/>
                </a:solidFill>
                <a:latin typeface="Tahoma"/>
                <a:cs typeface="Tahoma"/>
              </a:rPr>
              <a:t>Clarity:</a:t>
            </a:r>
            <a:r>
              <a:rPr sz="2700" b="1" spc="-2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b="1" spc="-90" dirty="0">
                <a:solidFill>
                  <a:srgbClr val="FFFFFF"/>
                </a:solidFill>
                <a:latin typeface="Tahoma"/>
                <a:cs typeface="Tahoma"/>
              </a:rPr>
              <a:t>Expense</a:t>
            </a:r>
            <a:r>
              <a:rPr sz="2700" b="1" spc="-2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b="1" spc="-75" dirty="0">
                <a:solidFill>
                  <a:srgbClr val="FFFFFF"/>
                </a:solidFill>
                <a:latin typeface="Tahoma"/>
                <a:cs typeface="Tahoma"/>
              </a:rPr>
              <a:t>Calculation</a:t>
            </a:r>
            <a:endParaRPr sz="2700" dirty="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7375" y="4526915"/>
            <a:ext cx="10001885" cy="31196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4300"/>
              </a:lnSpc>
              <a:spcBef>
                <a:spcPts val="100"/>
              </a:spcBef>
            </a:pPr>
            <a:r>
              <a:rPr sz="1350" spc="-4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3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FFFFFF"/>
                </a:solidFill>
                <a:latin typeface="Verdana"/>
                <a:cs typeface="Verdana"/>
              </a:rPr>
              <a:t>tool</a:t>
            </a:r>
            <a:r>
              <a:rPr sz="13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FFFFFF"/>
                </a:solidFill>
                <a:latin typeface="Verdana"/>
                <a:cs typeface="Verdana"/>
              </a:rPr>
              <a:t>automatically</a:t>
            </a:r>
            <a:r>
              <a:rPr sz="13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FFFFFF"/>
                </a:solidFill>
                <a:latin typeface="Verdana"/>
                <a:cs typeface="Verdana"/>
              </a:rPr>
              <a:t>calculates</a:t>
            </a:r>
            <a:r>
              <a:rPr sz="13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FFFFFF"/>
                </a:solidFill>
                <a:latin typeface="Verdana"/>
                <a:cs typeface="Verdana"/>
              </a:rPr>
              <a:t>your</a:t>
            </a:r>
            <a:r>
              <a:rPr sz="13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FFFFFF"/>
                </a:solidFill>
                <a:latin typeface="Verdana"/>
                <a:cs typeface="Verdana"/>
              </a:rPr>
              <a:t>total</a:t>
            </a:r>
            <a:r>
              <a:rPr sz="13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FFFFFF"/>
                </a:solidFill>
                <a:latin typeface="Verdana"/>
                <a:cs typeface="Verdana"/>
              </a:rPr>
              <a:t>expenses,</a:t>
            </a:r>
            <a:r>
              <a:rPr sz="13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FFFFFF"/>
                </a:solidFill>
                <a:latin typeface="Verdana"/>
                <a:cs typeface="Verdana"/>
              </a:rPr>
              <a:t>providing</a:t>
            </a:r>
            <a:r>
              <a:rPr sz="13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sz="1350" spc="-100" dirty="0">
                <a:solidFill>
                  <a:srgbClr val="FFFFFF"/>
                </a:solidFill>
                <a:latin typeface="Verdana"/>
                <a:cs typeface="Verdana"/>
              </a:rPr>
              <a:t> immediate summary </a:t>
            </a:r>
            <a:r>
              <a:rPr sz="1350" spc="-2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13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FFFFFF"/>
                </a:solidFill>
                <a:latin typeface="Verdana"/>
                <a:cs typeface="Verdana"/>
              </a:rPr>
              <a:t>your</a:t>
            </a:r>
            <a:r>
              <a:rPr sz="13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FFFFFF"/>
                </a:solidFill>
                <a:latin typeface="Verdana"/>
                <a:cs typeface="Verdana"/>
              </a:rPr>
              <a:t>financial</a:t>
            </a:r>
            <a:r>
              <a:rPr sz="13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FFFFFF"/>
                </a:solidFill>
                <a:latin typeface="Verdana"/>
                <a:cs typeface="Verdana"/>
              </a:rPr>
              <a:t>outflows.</a:t>
            </a:r>
            <a:r>
              <a:rPr sz="13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45" dirty="0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sz="13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FFFFFF"/>
                </a:solidFill>
                <a:latin typeface="Verdana"/>
                <a:cs typeface="Verdana"/>
              </a:rPr>
              <a:t>feature</a:t>
            </a:r>
            <a:r>
              <a:rPr sz="135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25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1350" spc="-90" dirty="0">
                <a:solidFill>
                  <a:srgbClr val="FFFFFF"/>
                </a:solidFill>
                <a:latin typeface="Verdana"/>
                <a:cs typeface="Verdana"/>
              </a:rPr>
              <a:t>vital</a:t>
            </a:r>
            <a:r>
              <a:rPr sz="13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13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FFFFFF"/>
                </a:solidFill>
                <a:latin typeface="Verdana"/>
                <a:cs typeface="Verdana"/>
              </a:rPr>
              <a:t>understanding</a:t>
            </a:r>
            <a:r>
              <a:rPr sz="13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FFFFFF"/>
                </a:solidFill>
                <a:latin typeface="Verdana"/>
                <a:cs typeface="Verdana"/>
              </a:rPr>
              <a:t>your</a:t>
            </a:r>
            <a:r>
              <a:rPr sz="13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FFFFFF"/>
                </a:solidFill>
                <a:latin typeface="Verdana"/>
                <a:cs typeface="Verdana"/>
              </a:rPr>
              <a:t>overall</a:t>
            </a:r>
            <a:r>
              <a:rPr sz="135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FFFFFF"/>
                </a:solidFill>
                <a:latin typeface="Verdana"/>
                <a:cs typeface="Verdana"/>
              </a:rPr>
              <a:t>spending</a:t>
            </a:r>
            <a:r>
              <a:rPr sz="13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FFFFFF"/>
                </a:solidFill>
                <a:latin typeface="Verdana"/>
                <a:cs typeface="Verdana"/>
              </a:rPr>
              <a:t>habits.</a:t>
            </a:r>
            <a:endParaRPr lang="en-US" sz="1350" spc="-10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12700" marR="5080">
              <a:lnSpc>
                <a:spcPct val="134300"/>
              </a:lnSpc>
              <a:spcBef>
                <a:spcPts val="100"/>
              </a:spcBef>
            </a:pPr>
            <a:endParaRPr lang="en-IN" sz="1350" spc="-10" dirty="0">
              <a:solidFill>
                <a:srgbClr val="FFFFFF"/>
              </a:solidFill>
              <a:latin typeface="Verdana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 marR="5080">
              <a:lnSpc>
                <a:spcPct val="134300"/>
              </a:lnSpc>
              <a:spcBef>
                <a:spcPts val="100"/>
              </a:spcBef>
            </a:pPr>
            <a:r>
              <a:rPr lang="en-IN" b="1" spc="-1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GITHUB URL: 	</a:t>
            </a:r>
            <a:r>
              <a:rPr lang="en-IN" b="1" spc="-1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https://github.com/giridharan637/Monay-Manger.git</a:t>
            </a:r>
            <a:endParaRPr lang="en-IN" b="1" spc="-10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 marR="5080">
              <a:lnSpc>
                <a:spcPct val="134300"/>
              </a:lnSpc>
              <a:spcBef>
                <a:spcPts val="100"/>
              </a:spcBef>
            </a:pPr>
            <a:endParaRPr lang="en-IN" b="1" spc="-10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 marR="5080">
              <a:lnSpc>
                <a:spcPct val="134300"/>
              </a:lnSpc>
              <a:spcBef>
                <a:spcPts val="100"/>
              </a:spcBef>
            </a:pPr>
            <a:endParaRPr lang="en-IN" b="1" spc="-10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 marR="5080">
              <a:lnSpc>
                <a:spcPct val="134300"/>
              </a:lnSpc>
              <a:spcBef>
                <a:spcPts val="100"/>
              </a:spcBef>
            </a:pPr>
            <a:endParaRPr lang="en-IN" b="1" spc="-10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 marR="5080">
              <a:lnSpc>
                <a:spcPct val="134300"/>
              </a:lnSpc>
              <a:spcBef>
                <a:spcPts val="100"/>
              </a:spcBef>
            </a:pPr>
            <a:endParaRPr lang="en-IN" b="1" spc="-10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 marR="5080">
              <a:lnSpc>
                <a:spcPct val="134300"/>
              </a:lnSpc>
              <a:spcBef>
                <a:spcPts val="100"/>
              </a:spcBef>
            </a:pPr>
            <a:endParaRPr lang="en-IN" b="1" spc="-10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383DF9-2FAD-10EB-B1D6-1CA655E75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172200"/>
            <a:ext cx="11430000" cy="249207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11430000" cy="8686547"/>
          </a:xfrm>
          <a:custGeom>
            <a:avLst/>
            <a:gdLst/>
            <a:ahLst/>
            <a:cxnLst/>
            <a:rect l="l" t="t" r="r" b="b"/>
            <a:pathLst>
              <a:path w="11430000" h="6667500">
                <a:moveTo>
                  <a:pt x="11430000" y="0"/>
                </a:moveTo>
                <a:lnTo>
                  <a:pt x="0" y="0"/>
                </a:lnTo>
                <a:lnTo>
                  <a:pt x="0" y="6667500"/>
                </a:lnTo>
                <a:lnTo>
                  <a:pt x="11430000" y="66675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0F151F">
              <a:alpha val="9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3"/>
            <a:ext cx="11430000" cy="241560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7375" y="2606675"/>
            <a:ext cx="8368665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5" dirty="0"/>
              <a:t>Abstract:</a:t>
            </a:r>
            <a:r>
              <a:rPr spc="-285" dirty="0"/>
              <a:t> </a:t>
            </a:r>
            <a:r>
              <a:rPr spc="-110" dirty="0"/>
              <a:t>Streamlining</a:t>
            </a:r>
            <a:r>
              <a:rPr spc="-280" dirty="0"/>
              <a:t> </a:t>
            </a:r>
            <a:r>
              <a:rPr spc="-95" dirty="0"/>
              <a:t>Financial</a:t>
            </a:r>
            <a:r>
              <a:rPr spc="-285" dirty="0"/>
              <a:t> </a:t>
            </a:r>
            <a:r>
              <a:rPr spc="-45" dirty="0"/>
              <a:t>Tracking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87375" y="3412490"/>
            <a:ext cx="10242550" cy="682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500"/>
              </a:lnSpc>
              <a:spcBef>
                <a:spcPts val="100"/>
              </a:spcBef>
            </a:pP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This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EBEDF0"/>
                </a:solidFill>
                <a:latin typeface="Verdana"/>
                <a:cs typeface="Verdana"/>
              </a:rPr>
              <a:t>project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EBEDF0"/>
                </a:solidFill>
                <a:latin typeface="Verdana"/>
                <a:cs typeface="Verdana"/>
              </a:rPr>
              <a:t>introduces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EBEDF0"/>
                </a:solidFill>
                <a:latin typeface="Verdana"/>
                <a:cs typeface="Verdana"/>
              </a:rPr>
              <a:t>an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intuitive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6195FF"/>
                </a:solidFill>
                <a:latin typeface="Verdana"/>
                <a:cs typeface="Verdana"/>
              </a:rPr>
              <a:t>Expense</a:t>
            </a:r>
            <a:r>
              <a:rPr sz="1350" spc="-90" dirty="0">
                <a:solidFill>
                  <a:srgbClr val="6195FF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6195FF"/>
                </a:solidFill>
                <a:latin typeface="Verdana"/>
                <a:cs typeface="Verdana"/>
              </a:rPr>
              <a:t>Manager</a:t>
            </a:r>
            <a:r>
              <a:rPr sz="1350" spc="-90" dirty="0">
                <a:solidFill>
                  <a:srgbClr val="6195FF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application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EBEDF0"/>
                </a:solidFill>
                <a:latin typeface="Verdana"/>
                <a:cs typeface="Verdana"/>
              </a:rPr>
              <a:t>developed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using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EBEDF0"/>
                </a:solidFill>
                <a:latin typeface="Verdana"/>
                <a:cs typeface="Verdana"/>
              </a:rPr>
              <a:t>Python,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designed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EBEDF0"/>
                </a:solidFill>
                <a:latin typeface="Verdana"/>
                <a:cs typeface="Verdana"/>
              </a:rPr>
              <a:t>to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simplify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EBEDF0"/>
                </a:solidFill>
                <a:latin typeface="Verdana"/>
                <a:cs typeface="Verdana"/>
              </a:rPr>
              <a:t>personal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and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EBEDF0"/>
                </a:solidFill>
                <a:latin typeface="Verdana"/>
                <a:cs typeface="Verdana"/>
              </a:rPr>
              <a:t>small- </a:t>
            </a:r>
            <a:r>
              <a:rPr sz="1350" spc="-35" dirty="0">
                <a:solidFill>
                  <a:srgbClr val="EBEDF0"/>
                </a:solidFill>
                <a:latin typeface="Verdana"/>
                <a:cs typeface="Verdana"/>
              </a:rPr>
              <a:t>scale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EBEDF0"/>
                </a:solidFill>
                <a:latin typeface="Verdana"/>
                <a:cs typeface="Verdana"/>
              </a:rPr>
              <a:t>financial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tracking.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Leveraging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EBEDF0"/>
                </a:solidFill>
                <a:latin typeface="Verdana"/>
                <a:cs typeface="Verdana"/>
              </a:rPr>
              <a:t>CSV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30" dirty="0">
                <a:solidFill>
                  <a:srgbClr val="EBEDF0"/>
                </a:solidFill>
                <a:latin typeface="Verdana"/>
                <a:cs typeface="Verdana"/>
              </a:rPr>
              <a:t>files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EBEDF0"/>
                </a:solidFill>
                <a:latin typeface="Verdana"/>
                <a:cs typeface="Verdana"/>
              </a:rPr>
              <a:t>for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primary </a:t>
            </a:r>
            <a:r>
              <a:rPr sz="1350" spc="-75" dirty="0">
                <a:solidFill>
                  <a:srgbClr val="EBEDF0"/>
                </a:solidFill>
                <a:latin typeface="Verdana"/>
                <a:cs typeface="Verdana"/>
              </a:rPr>
              <a:t>data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EBEDF0"/>
                </a:solidFill>
                <a:latin typeface="Verdana"/>
                <a:cs typeface="Verdana"/>
              </a:rPr>
              <a:t>storage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and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EBEDF0"/>
                </a:solidFill>
                <a:latin typeface="Verdana"/>
                <a:cs typeface="Verdana"/>
              </a:rPr>
              <a:t>text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30" dirty="0">
                <a:solidFill>
                  <a:srgbClr val="EBEDF0"/>
                </a:solidFill>
                <a:latin typeface="Verdana"/>
                <a:cs typeface="Verdana"/>
              </a:rPr>
              <a:t>files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EBEDF0"/>
                </a:solidFill>
                <a:latin typeface="Verdana"/>
                <a:cs typeface="Verdana"/>
              </a:rPr>
              <a:t>for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EBEDF0"/>
                </a:solidFill>
                <a:latin typeface="Verdana"/>
                <a:cs typeface="Verdana"/>
              </a:rPr>
              <a:t>robust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EBEDF0"/>
                </a:solidFill>
                <a:latin typeface="Verdana"/>
                <a:cs typeface="Verdana"/>
              </a:rPr>
              <a:t>backups,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the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EBEDF0"/>
                </a:solidFill>
                <a:latin typeface="Verdana"/>
                <a:cs typeface="Verdana"/>
              </a:rPr>
              <a:t>system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EBEDF0"/>
                </a:solidFill>
                <a:latin typeface="Verdana"/>
                <a:cs typeface="Verdana"/>
              </a:rPr>
              <a:t>ensures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20" dirty="0">
                <a:solidFill>
                  <a:srgbClr val="EBEDF0"/>
                </a:solidFill>
                <a:latin typeface="Verdana"/>
                <a:cs typeface="Verdana"/>
              </a:rPr>
              <a:t>data </a:t>
            </a:r>
            <a:r>
              <a:rPr sz="1350" spc="-75" dirty="0">
                <a:solidFill>
                  <a:srgbClr val="EBEDF0"/>
                </a:solidFill>
                <a:latin typeface="Verdana"/>
                <a:cs typeface="Verdana"/>
              </a:rPr>
              <a:t>integrity</a:t>
            </a:r>
            <a:r>
              <a:rPr sz="1350" spc="-11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and</a:t>
            </a:r>
            <a:r>
              <a:rPr sz="1350" spc="-10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EBEDF0"/>
                </a:solidFill>
                <a:latin typeface="Verdana"/>
                <a:cs typeface="Verdana"/>
              </a:rPr>
              <a:t>easy</a:t>
            </a:r>
            <a:r>
              <a:rPr sz="1350" spc="-11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EBEDF0"/>
                </a:solidFill>
                <a:latin typeface="Verdana"/>
                <a:cs typeface="Verdana"/>
              </a:rPr>
              <a:t>accessibility.</a:t>
            </a:r>
            <a:endParaRPr sz="1350">
              <a:latin typeface="Verdana"/>
              <a:cs typeface="Verdan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00075" y="4295775"/>
            <a:ext cx="3295650" cy="1895475"/>
            <a:chOff x="600075" y="4295775"/>
            <a:chExt cx="3295650" cy="1895475"/>
          </a:xfrm>
        </p:grpSpPr>
        <p:sp>
          <p:nvSpPr>
            <p:cNvPr id="7" name="object 7"/>
            <p:cNvSpPr/>
            <p:nvPr/>
          </p:nvSpPr>
          <p:spPr>
            <a:xfrm>
              <a:off x="609600" y="4305300"/>
              <a:ext cx="3276600" cy="1876425"/>
            </a:xfrm>
            <a:custGeom>
              <a:avLst/>
              <a:gdLst/>
              <a:ahLst/>
              <a:cxnLst/>
              <a:rect l="l" t="t" r="r" b="b"/>
              <a:pathLst>
                <a:path w="3276600" h="1876425">
                  <a:moveTo>
                    <a:pt x="3229432" y="0"/>
                  </a:moveTo>
                  <a:lnTo>
                    <a:pt x="47169" y="0"/>
                  </a:lnTo>
                  <a:lnTo>
                    <a:pt x="43884" y="317"/>
                  </a:lnTo>
                  <a:lnTo>
                    <a:pt x="10347" y="19685"/>
                  </a:lnTo>
                  <a:lnTo>
                    <a:pt x="0" y="47167"/>
                  </a:lnTo>
                  <a:lnTo>
                    <a:pt x="0" y="1825943"/>
                  </a:lnTo>
                  <a:lnTo>
                    <a:pt x="0" y="1829257"/>
                  </a:lnTo>
                  <a:lnTo>
                    <a:pt x="17129" y="1863979"/>
                  </a:lnTo>
                  <a:lnTo>
                    <a:pt x="47169" y="1876426"/>
                  </a:lnTo>
                  <a:lnTo>
                    <a:pt x="3229432" y="1876426"/>
                  </a:lnTo>
                  <a:lnTo>
                    <a:pt x="3264154" y="1859295"/>
                  </a:lnTo>
                  <a:lnTo>
                    <a:pt x="3276600" y="1829257"/>
                  </a:lnTo>
                  <a:lnTo>
                    <a:pt x="3276600" y="47167"/>
                  </a:lnTo>
                  <a:lnTo>
                    <a:pt x="3259467" y="12446"/>
                  </a:lnTo>
                  <a:lnTo>
                    <a:pt x="3232721" y="317"/>
                  </a:lnTo>
                  <a:lnTo>
                    <a:pt x="3229432" y="0"/>
                  </a:lnTo>
                  <a:close/>
                </a:path>
              </a:pathLst>
            </a:custGeom>
            <a:solidFill>
              <a:srgbClr val="0F15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9600" y="4305300"/>
              <a:ext cx="3276600" cy="1876425"/>
            </a:xfrm>
            <a:custGeom>
              <a:avLst/>
              <a:gdLst/>
              <a:ahLst/>
              <a:cxnLst/>
              <a:rect l="l" t="t" r="r" b="b"/>
              <a:pathLst>
                <a:path w="3276600" h="1876425">
                  <a:moveTo>
                    <a:pt x="0" y="1825943"/>
                  </a:moveTo>
                  <a:lnTo>
                    <a:pt x="0" y="50482"/>
                  </a:lnTo>
                  <a:lnTo>
                    <a:pt x="0" y="47167"/>
                  </a:lnTo>
                  <a:lnTo>
                    <a:pt x="322" y="43891"/>
                  </a:lnTo>
                  <a:lnTo>
                    <a:pt x="972" y="40627"/>
                  </a:lnTo>
                  <a:lnTo>
                    <a:pt x="1616" y="37376"/>
                  </a:lnTo>
                  <a:lnTo>
                    <a:pt x="2574" y="34226"/>
                  </a:lnTo>
                  <a:lnTo>
                    <a:pt x="3844" y="31165"/>
                  </a:lnTo>
                  <a:lnTo>
                    <a:pt x="5109" y="28105"/>
                  </a:lnTo>
                  <a:lnTo>
                    <a:pt x="6667" y="25196"/>
                  </a:lnTo>
                  <a:lnTo>
                    <a:pt x="37381" y="1612"/>
                  </a:lnTo>
                  <a:lnTo>
                    <a:pt x="40634" y="965"/>
                  </a:lnTo>
                  <a:lnTo>
                    <a:pt x="43884" y="317"/>
                  </a:lnTo>
                  <a:lnTo>
                    <a:pt x="47169" y="0"/>
                  </a:lnTo>
                  <a:lnTo>
                    <a:pt x="50482" y="0"/>
                  </a:lnTo>
                  <a:lnTo>
                    <a:pt x="3226117" y="0"/>
                  </a:lnTo>
                  <a:lnTo>
                    <a:pt x="3229432" y="0"/>
                  </a:lnTo>
                  <a:lnTo>
                    <a:pt x="3232721" y="317"/>
                  </a:lnTo>
                  <a:lnTo>
                    <a:pt x="3235960" y="965"/>
                  </a:lnTo>
                  <a:lnTo>
                    <a:pt x="3239211" y="1612"/>
                  </a:lnTo>
                  <a:lnTo>
                    <a:pt x="3254159" y="8509"/>
                  </a:lnTo>
                  <a:lnTo>
                    <a:pt x="3256915" y="10350"/>
                  </a:lnTo>
                  <a:lnTo>
                    <a:pt x="3272751" y="31165"/>
                  </a:lnTo>
                  <a:lnTo>
                    <a:pt x="3274021" y="34226"/>
                  </a:lnTo>
                  <a:lnTo>
                    <a:pt x="3274987" y="37376"/>
                  </a:lnTo>
                  <a:lnTo>
                    <a:pt x="3275622" y="40627"/>
                  </a:lnTo>
                  <a:lnTo>
                    <a:pt x="3276282" y="43891"/>
                  </a:lnTo>
                  <a:lnTo>
                    <a:pt x="3276600" y="47167"/>
                  </a:lnTo>
                  <a:lnTo>
                    <a:pt x="3276600" y="50482"/>
                  </a:lnTo>
                  <a:lnTo>
                    <a:pt x="3276600" y="1825943"/>
                  </a:lnTo>
                  <a:lnTo>
                    <a:pt x="3276600" y="1829257"/>
                  </a:lnTo>
                  <a:lnTo>
                    <a:pt x="3276282" y="1832536"/>
                  </a:lnTo>
                  <a:lnTo>
                    <a:pt x="3275622" y="1835791"/>
                  </a:lnTo>
                  <a:lnTo>
                    <a:pt x="3274987" y="1839040"/>
                  </a:lnTo>
                  <a:lnTo>
                    <a:pt x="3274021" y="1842195"/>
                  </a:lnTo>
                  <a:lnTo>
                    <a:pt x="3272751" y="1845261"/>
                  </a:lnTo>
                  <a:lnTo>
                    <a:pt x="3271494" y="1848322"/>
                  </a:lnTo>
                  <a:lnTo>
                    <a:pt x="3254159" y="1867913"/>
                  </a:lnTo>
                  <a:lnTo>
                    <a:pt x="3251403" y="1869758"/>
                  </a:lnTo>
                  <a:lnTo>
                    <a:pt x="3248494" y="1871310"/>
                  </a:lnTo>
                  <a:lnTo>
                    <a:pt x="3245434" y="1872580"/>
                  </a:lnTo>
                  <a:lnTo>
                    <a:pt x="3242373" y="1873850"/>
                  </a:lnTo>
                  <a:lnTo>
                    <a:pt x="3239211" y="1874808"/>
                  </a:lnTo>
                  <a:lnTo>
                    <a:pt x="3235960" y="1875453"/>
                  </a:lnTo>
                  <a:lnTo>
                    <a:pt x="3232721" y="1876098"/>
                  </a:lnTo>
                  <a:lnTo>
                    <a:pt x="3229432" y="1876426"/>
                  </a:lnTo>
                  <a:lnTo>
                    <a:pt x="3226117" y="1876426"/>
                  </a:lnTo>
                  <a:lnTo>
                    <a:pt x="50482" y="1876426"/>
                  </a:lnTo>
                  <a:lnTo>
                    <a:pt x="47169" y="1876426"/>
                  </a:lnTo>
                  <a:lnTo>
                    <a:pt x="43884" y="1876098"/>
                  </a:lnTo>
                  <a:lnTo>
                    <a:pt x="40634" y="1875453"/>
                  </a:lnTo>
                  <a:lnTo>
                    <a:pt x="37381" y="1874808"/>
                  </a:lnTo>
                  <a:lnTo>
                    <a:pt x="22433" y="1867913"/>
                  </a:lnTo>
                  <a:lnTo>
                    <a:pt x="19679" y="1866071"/>
                  </a:lnTo>
                  <a:lnTo>
                    <a:pt x="8507" y="1853987"/>
                  </a:lnTo>
                  <a:lnTo>
                    <a:pt x="6667" y="1851229"/>
                  </a:lnTo>
                  <a:lnTo>
                    <a:pt x="5109" y="1848322"/>
                  </a:lnTo>
                  <a:lnTo>
                    <a:pt x="3844" y="1845261"/>
                  </a:lnTo>
                  <a:lnTo>
                    <a:pt x="2574" y="1842195"/>
                  </a:lnTo>
                  <a:lnTo>
                    <a:pt x="1616" y="1839040"/>
                  </a:lnTo>
                  <a:lnTo>
                    <a:pt x="972" y="1835791"/>
                  </a:lnTo>
                  <a:lnTo>
                    <a:pt x="322" y="1832536"/>
                  </a:lnTo>
                  <a:lnTo>
                    <a:pt x="0" y="1829257"/>
                  </a:lnTo>
                  <a:lnTo>
                    <a:pt x="0" y="1825943"/>
                  </a:lnTo>
                  <a:close/>
                </a:path>
              </a:pathLst>
            </a:custGeom>
            <a:ln w="19050">
              <a:solidFill>
                <a:srgbClr val="002A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0574" y="4486275"/>
              <a:ext cx="514349" cy="5143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892" y="4624024"/>
              <a:ext cx="210770" cy="24168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777875" y="5154612"/>
            <a:ext cx="2852420" cy="83629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-35" dirty="0">
                <a:solidFill>
                  <a:srgbClr val="EBEDF0"/>
                </a:solidFill>
                <a:latin typeface="Tahoma"/>
                <a:cs typeface="Tahoma"/>
              </a:rPr>
              <a:t>Python</a:t>
            </a:r>
            <a:r>
              <a:rPr sz="1650" b="1" spc="-135" dirty="0">
                <a:solidFill>
                  <a:srgbClr val="EBEDF0"/>
                </a:solidFill>
                <a:latin typeface="Tahoma"/>
                <a:cs typeface="Tahoma"/>
              </a:rPr>
              <a:t> </a:t>
            </a:r>
            <a:r>
              <a:rPr sz="1650" b="1" spc="-10" dirty="0">
                <a:solidFill>
                  <a:srgbClr val="EBEDF0"/>
                </a:solidFill>
                <a:latin typeface="Tahoma"/>
                <a:cs typeface="Tahoma"/>
              </a:rPr>
              <a:t>Powered</a:t>
            </a:r>
            <a:endParaRPr sz="1650">
              <a:latin typeface="Tahoma"/>
              <a:cs typeface="Tahoma"/>
            </a:endParaRPr>
          </a:p>
          <a:p>
            <a:pPr marL="12700" marR="5080">
              <a:lnSpc>
                <a:spcPct val="106500"/>
              </a:lnSpc>
              <a:spcBef>
                <a:spcPts val="915"/>
              </a:spcBef>
            </a:pPr>
            <a:r>
              <a:rPr sz="1350" spc="-70" dirty="0">
                <a:solidFill>
                  <a:srgbClr val="EBEDF0"/>
                </a:solidFill>
                <a:latin typeface="Verdana"/>
                <a:cs typeface="Verdana"/>
              </a:rPr>
              <a:t>Core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45" dirty="0">
                <a:solidFill>
                  <a:srgbClr val="EBEDF0"/>
                </a:solidFill>
                <a:latin typeface="Verdana"/>
                <a:cs typeface="Verdana"/>
              </a:rPr>
              <a:t>logic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and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functionality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20" dirty="0">
                <a:solidFill>
                  <a:srgbClr val="EBEDF0"/>
                </a:solidFill>
                <a:latin typeface="Verdana"/>
                <a:cs typeface="Verdana"/>
              </a:rPr>
              <a:t>built 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with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Python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EBEDF0"/>
                </a:solidFill>
                <a:latin typeface="Verdana"/>
                <a:cs typeface="Verdana"/>
              </a:rPr>
              <a:t>for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EBEDF0"/>
                </a:solidFill>
                <a:latin typeface="Verdana"/>
                <a:cs typeface="Verdana"/>
              </a:rPr>
              <a:t>efficient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processing.</a:t>
            </a:r>
            <a:endParaRPr sz="1350">
              <a:latin typeface="Verdana"/>
              <a:cs typeface="Verdan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067175" y="4295775"/>
            <a:ext cx="3295650" cy="1895475"/>
            <a:chOff x="4067175" y="4295775"/>
            <a:chExt cx="3295650" cy="1895475"/>
          </a:xfrm>
        </p:grpSpPr>
        <p:sp>
          <p:nvSpPr>
            <p:cNvPr id="13" name="object 13"/>
            <p:cNvSpPr/>
            <p:nvPr/>
          </p:nvSpPr>
          <p:spPr>
            <a:xfrm>
              <a:off x="4076700" y="4305300"/>
              <a:ext cx="3276600" cy="1876425"/>
            </a:xfrm>
            <a:custGeom>
              <a:avLst/>
              <a:gdLst/>
              <a:ahLst/>
              <a:cxnLst/>
              <a:rect l="l" t="t" r="r" b="b"/>
              <a:pathLst>
                <a:path w="3276600" h="1876425">
                  <a:moveTo>
                    <a:pt x="3229432" y="0"/>
                  </a:moveTo>
                  <a:lnTo>
                    <a:pt x="47167" y="0"/>
                  </a:lnTo>
                  <a:lnTo>
                    <a:pt x="43878" y="317"/>
                  </a:lnTo>
                  <a:lnTo>
                    <a:pt x="10350" y="19685"/>
                  </a:lnTo>
                  <a:lnTo>
                    <a:pt x="0" y="47167"/>
                  </a:lnTo>
                  <a:lnTo>
                    <a:pt x="0" y="1825943"/>
                  </a:lnTo>
                  <a:lnTo>
                    <a:pt x="0" y="1829257"/>
                  </a:lnTo>
                  <a:lnTo>
                    <a:pt x="17132" y="1863979"/>
                  </a:lnTo>
                  <a:lnTo>
                    <a:pt x="47167" y="1876426"/>
                  </a:lnTo>
                  <a:lnTo>
                    <a:pt x="3229432" y="1876426"/>
                  </a:lnTo>
                  <a:lnTo>
                    <a:pt x="3264154" y="1859295"/>
                  </a:lnTo>
                  <a:lnTo>
                    <a:pt x="3276600" y="1829257"/>
                  </a:lnTo>
                  <a:lnTo>
                    <a:pt x="3276600" y="47167"/>
                  </a:lnTo>
                  <a:lnTo>
                    <a:pt x="3259467" y="12446"/>
                  </a:lnTo>
                  <a:lnTo>
                    <a:pt x="3232721" y="317"/>
                  </a:lnTo>
                  <a:lnTo>
                    <a:pt x="3229432" y="0"/>
                  </a:lnTo>
                  <a:close/>
                </a:path>
              </a:pathLst>
            </a:custGeom>
            <a:solidFill>
              <a:srgbClr val="0F15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76700" y="4305300"/>
              <a:ext cx="3276600" cy="1876425"/>
            </a:xfrm>
            <a:custGeom>
              <a:avLst/>
              <a:gdLst/>
              <a:ahLst/>
              <a:cxnLst/>
              <a:rect l="l" t="t" r="r" b="b"/>
              <a:pathLst>
                <a:path w="3276600" h="1876425">
                  <a:moveTo>
                    <a:pt x="0" y="1825943"/>
                  </a:moveTo>
                  <a:lnTo>
                    <a:pt x="0" y="50482"/>
                  </a:lnTo>
                  <a:lnTo>
                    <a:pt x="0" y="47167"/>
                  </a:lnTo>
                  <a:lnTo>
                    <a:pt x="317" y="43891"/>
                  </a:lnTo>
                  <a:lnTo>
                    <a:pt x="19685" y="10350"/>
                  </a:lnTo>
                  <a:lnTo>
                    <a:pt x="40640" y="965"/>
                  </a:lnTo>
                  <a:lnTo>
                    <a:pt x="43878" y="317"/>
                  </a:lnTo>
                  <a:lnTo>
                    <a:pt x="47167" y="0"/>
                  </a:lnTo>
                  <a:lnTo>
                    <a:pt x="50482" y="0"/>
                  </a:lnTo>
                  <a:lnTo>
                    <a:pt x="3226117" y="0"/>
                  </a:lnTo>
                  <a:lnTo>
                    <a:pt x="3229432" y="0"/>
                  </a:lnTo>
                  <a:lnTo>
                    <a:pt x="3232721" y="317"/>
                  </a:lnTo>
                  <a:lnTo>
                    <a:pt x="3235960" y="965"/>
                  </a:lnTo>
                  <a:lnTo>
                    <a:pt x="3239211" y="1612"/>
                  </a:lnTo>
                  <a:lnTo>
                    <a:pt x="3254159" y="8509"/>
                  </a:lnTo>
                  <a:lnTo>
                    <a:pt x="3256915" y="10350"/>
                  </a:lnTo>
                  <a:lnTo>
                    <a:pt x="3272751" y="31165"/>
                  </a:lnTo>
                  <a:lnTo>
                    <a:pt x="3274021" y="34226"/>
                  </a:lnTo>
                  <a:lnTo>
                    <a:pt x="3274987" y="37376"/>
                  </a:lnTo>
                  <a:lnTo>
                    <a:pt x="3275622" y="40627"/>
                  </a:lnTo>
                  <a:lnTo>
                    <a:pt x="3276282" y="43891"/>
                  </a:lnTo>
                  <a:lnTo>
                    <a:pt x="3276600" y="47167"/>
                  </a:lnTo>
                  <a:lnTo>
                    <a:pt x="3276600" y="50482"/>
                  </a:lnTo>
                  <a:lnTo>
                    <a:pt x="3276600" y="1825943"/>
                  </a:lnTo>
                  <a:lnTo>
                    <a:pt x="3276600" y="1829257"/>
                  </a:lnTo>
                  <a:lnTo>
                    <a:pt x="3276282" y="1832536"/>
                  </a:lnTo>
                  <a:lnTo>
                    <a:pt x="3275622" y="1835791"/>
                  </a:lnTo>
                  <a:lnTo>
                    <a:pt x="3274987" y="1839040"/>
                  </a:lnTo>
                  <a:lnTo>
                    <a:pt x="3274021" y="1842195"/>
                  </a:lnTo>
                  <a:lnTo>
                    <a:pt x="3272751" y="1845261"/>
                  </a:lnTo>
                  <a:lnTo>
                    <a:pt x="3271494" y="1848322"/>
                  </a:lnTo>
                  <a:lnTo>
                    <a:pt x="3254159" y="1867913"/>
                  </a:lnTo>
                  <a:lnTo>
                    <a:pt x="3251403" y="1869758"/>
                  </a:lnTo>
                  <a:lnTo>
                    <a:pt x="3248494" y="1871310"/>
                  </a:lnTo>
                  <a:lnTo>
                    <a:pt x="3245434" y="1872580"/>
                  </a:lnTo>
                  <a:lnTo>
                    <a:pt x="3242373" y="1873850"/>
                  </a:lnTo>
                  <a:lnTo>
                    <a:pt x="3239211" y="1874808"/>
                  </a:lnTo>
                  <a:lnTo>
                    <a:pt x="3235960" y="1875453"/>
                  </a:lnTo>
                  <a:lnTo>
                    <a:pt x="3232721" y="1876098"/>
                  </a:lnTo>
                  <a:lnTo>
                    <a:pt x="3229432" y="1876426"/>
                  </a:lnTo>
                  <a:lnTo>
                    <a:pt x="3226117" y="1876426"/>
                  </a:lnTo>
                  <a:lnTo>
                    <a:pt x="50482" y="1876426"/>
                  </a:lnTo>
                  <a:lnTo>
                    <a:pt x="47167" y="1876426"/>
                  </a:lnTo>
                  <a:lnTo>
                    <a:pt x="43878" y="1876098"/>
                  </a:lnTo>
                  <a:lnTo>
                    <a:pt x="40640" y="1875453"/>
                  </a:lnTo>
                  <a:lnTo>
                    <a:pt x="37376" y="1874808"/>
                  </a:lnTo>
                  <a:lnTo>
                    <a:pt x="34226" y="1873850"/>
                  </a:lnTo>
                  <a:lnTo>
                    <a:pt x="31165" y="1872580"/>
                  </a:lnTo>
                  <a:lnTo>
                    <a:pt x="28105" y="1871310"/>
                  </a:lnTo>
                  <a:lnTo>
                    <a:pt x="2578" y="1842195"/>
                  </a:lnTo>
                  <a:lnTo>
                    <a:pt x="0" y="1829257"/>
                  </a:lnTo>
                  <a:lnTo>
                    <a:pt x="0" y="1825943"/>
                  </a:lnTo>
                  <a:close/>
                </a:path>
              </a:pathLst>
            </a:custGeom>
            <a:ln w="19050">
              <a:solidFill>
                <a:srgbClr val="002A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7674" y="4486275"/>
              <a:ext cx="514349" cy="51434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42" y="4624024"/>
              <a:ext cx="193435" cy="24168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4244975" y="5154612"/>
            <a:ext cx="2856865" cy="83629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60" dirty="0">
                <a:solidFill>
                  <a:srgbClr val="EBEDF0"/>
                </a:solidFill>
                <a:latin typeface="Tahoma"/>
                <a:cs typeface="Tahoma"/>
              </a:rPr>
              <a:t>CSV</a:t>
            </a:r>
            <a:r>
              <a:rPr sz="1650" b="1" spc="-160" dirty="0">
                <a:solidFill>
                  <a:srgbClr val="EBEDF0"/>
                </a:solidFill>
                <a:latin typeface="Tahoma"/>
                <a:cs typeface="Tahoma"/>
              </a:rPr>
              <a:t> </a:t>
            </a:r>
            <a:r>
              <a:rPr sz="1650" b="1" spc="-110" dirty="0">
                <a:solidFill>
                  <a:srgbClr val="EBEDF0"/>
                </a:solidFill>
                <a:latin typeface="Tahoma"/>
                <a:cs typeface="Tahoma"/>
              </a:rPr>
              <a:t>&amp;</a:t>
            </a:r>
            <a:r>
              <a:rPr sz="1650" b="1" spc="-160" dirty="0">
                <a:solidFill>
                  <a:srgbClr val="EBEDF0"/>
                </a:solidFill>
                <a:latin typeface="Tahoma"/>
                <a:cs typeface="Tahoma"/>
              </a:rPr>
              <a:t> </a:t>
            </a:r>
            <a:r>
              <a:rPr sz="1650" b="1" spc="-25" dirty="0">
                <a:solidFill>
                  <a:srgbClr val="EBEDF0"/>
                </a:solidFill>
                <a:latin typeface="Tahoma"/>
                <a:cs typeface="Tahoma"/>
              </a:rPr>
              <a:t>File</a:t>
            </a:r>
            <a:r>
              <a:rPr sz="1650" b="1" spc="-160" dirty="0">
                <a:solidFill>
                  <a:srgbClr val="EBEDF0"/>
                </a:solidFill>
                <a:latin typeface="Tahoma"/>
                <a:cs typeface="Tahoma"/>
              </a:rPr>
              <a:t> </a:t>
            </a:r>
            <a:r>
              <a:rPr sz="1650" b="1" spc="-10" dirty="0">
                <a:solidFill>
                  <a:srgbClr val="EBEDF0"/>
                </a:solidFill>
                <a:latin typeface="Tahoma"/>
                <a:cs typeface="Tahoma"/>
              </a:rPr>
              <a:t>Handling</a:t>
            </a:r>
            <a:endParaRPr sz="1650">
              <a:latin typeface="Tahoma"/>
              <a:cs typeface="Tahoma"/>
            </a:endParaRPr>
          </a:p>
          <a:p>
            <a:pPr marL="12700" marR="5080">
              <a:lnSpc>
                <a:spcPct val="106500"/>
              </a:lnSpc>
              <a:spcBef>
                <a:spcPts val="915"/>
              </a:spcBef>
            </a:pPr>
            <a:r>
              <a:rPr sz="1350" spc="-85" dirty="0">
                <a:solidFill>
                  <a:srgbClr val="EBEDF0"/>
                </a:solidFill>
                <a:latin typeface="Verdana"/>
                <a:cs typeface="Verdana"/>
              </a:rPr>
              <a:t>Data</a:t>
            </a:r>
            <a:r>
              <a:rPr sz="1350" spc="-10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EBEDF0"/>
                </a:solidFill>
                <a:latin typeface="Verdana"/>
                <a:cs typeface="Verdana"/>
              </a:rPr>
              <a:t>persists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EBEDF0"/>
                </a:solidFill>
                <a:latin typeface="Verdana"/>
                <a:cs typeface="Verdana"/>
              </a:rPr>
              <a:t>through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EBEDF0"/>
                </a:solidFill>
                <a:latin typeface="Verdana"/>
                <a:cs typeface="Verdana"/>
              </a:rPr>
              <a:t>CSV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30" dirty="0">
                <a:solidFill>
                  <a:srgbClr val="EBEDF0"/>
                </a:solidFill>
                <a:latin typeface="Verdana"/>
                <a:cs typeface="Verdana"/>
              </a:rPr>
              <a:t>files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25" dirty="0">
                <a:solidFill>
                  <a:srgbClr val="EBEDF0"/>
                </a:solidFill>
                <a:latin typeface="Verdana"/>
                <a:cs typeface="Verdana"/>
              </a:rPr>
              <a:t>with </a:t>
            </a:r>
            <a:r>
              <a:rPr sz="1350" spc="-75" dirty="0">
                <a:solidFill>
                  <a:srgbClr val="EBEDF0"/>
                </a:solidFill>
                <a:latin typeface="Verdana"/>
                <a:cs typeface="Verdana"/>
              </a:rPr>
              <a:t>additional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EBEDF0"/>
                </a:solidFill>
                <a:latin typeface="Verdana"/>
                <a:cs typeface="Verdana"/>
              </a:rPr>
              <a:t>text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35" dirty="0">
                <a:solidFill>
                  <a:srgbClr val="EBEDF0"/>
                </a:solidFill>
                <a:latin typeface="Verdana"/>
                <a:cs typeface="Verdana"/>
              </a:rPr>
              <a:t>file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EBEDF0"/>
                </a:solidFill>
                <a:latin typeface="Verdana"/>
                <a:cs typeface="Verdana"/>
              </a:rPr>
              <a:t>backups.</a:t>
            </a:r>
            <a:endParaRPr sz="1350">
              <a:latin typeface="Verdana"/>
              <a:cs typeface="Verdan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534275" y="4295775"/>
            <a:ext cx="3295650" cy="1895475"/>
            <a:chOff x="7534275" y="4295775"/>
            <a:chExt cx="3295650" cy="1895475"/>
          </a:xfrm>
        </p:grpSpPr>
        <p:sp>
          <p:nvSpPr>
            <p:cNvPr id="19" name="object 19"/>
            <p:cNvSpPr/>
            <p:nvPr/>
          </p:nvSpPr>
          <p:spPr>
            <a:xfrm>
              <a:off x="7543800" y="4305300"/>
              <a:ext cx="3276600" cy="1876425"/>
            </a:xfrm>
            <a:custGeom>
              <a:avLst/>
              <a:gdLst/>
              <a:ahLst/>
              <a:cxnLst/>
              <a:rect l="l" t="t" r="r" b="b"/>
              <a:pathLst>
                <a:path w="3276600" h="1876425">
                  <a:moveTo>
                    <a:pt x="3229432" y="0"/>
                  </a:moveTo>
                  <a:lnTo>
                    <a:pt x="47167" y="0"/>
                  </a:lnTo>
                  <a:lnTo>
                    <a:pt x="43878" y="317"/>
                  </a:lnTo>
                  <a:lnTo>
                    <a:pt x="10350" y="19685"/>
                  </a:lnTo>
                  <a:lnTo>
                    <a:pt x="0" y="47167"/>
                  </a:lnTo>
                  <a:lnTo>
                    <a:pt x="0" y="1825943"/>
                  </a:lnTo>
                  <a:lnTo>
                    <a:pt x="0" y="1829257"/>
                  </a:lnTo>
                  <a:lnTo>
                    <a:pt x="17132" y="1863979"/>
                  </a:lnTo>
                  <a:lnTo>
                    <a:pt x="47167" y="1876426"/>
                  </a:lnTo>
                  <a:lnTo>
                    <a:pt x="3229432" y="1876426"/>
                  </a:lnTo>
                  <a:lnTo>
                    <a:pt x="3264154" y="1859295"/>
                  </a:lnTo>
                  <a:lnTo>
                    <a:pt x="3276600" y="1829257"/>
                  </a:lnTo>
                  <a:lnTo>
                    <a:pt x="3276600" y="47167"/>
                  </a:lnTo>
                  <a:lnTo>
                    <a:pt x="3259467" y="12446"/>
                  </a:lnTo>
                  <a:lnTo>
                    <a:pt x="3232721" y="317"/>
                  </a:lnTo>
                  <a:lnTo>
                    <a:pt x="3229432" y="0"/>
                  </a:lnTo>
                  <a:close/>
                </a:path>
              </a:pathLst>
            </a:custGeom>
            <a:solidFill>
              <a:srgbClr val="0F15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543800" y="4305300"/>
              <a:ext cx="3276600" cy="1876425"/>
            </a:xfrm>
            <a:custGeom>
              <a:avLst/>
              <a:gdLst/>
              <a:ahLst/>
              <a:cxnLst/>
              <a:rect l="l" t="t" r="r" b="b"/>
              <a:pathLst>
                <a:path w="3276600" h="1876425">
                  <a:moveTo>
                    <a:pt x="0" y="1825943"/>
                  </a:moveTo>
                  <a:lnTo>
                    <a:pt x="0" y="50482"/>
                  </a:lnTo>
                  <a:lnTo>
                    <a:pt x="0" y="47167"/>
                  </a:lnTo>
                  <a:lnTo>
                    <a:pt x="317" y="43891"/>
                  </a:lnTo>
                  <a:lnTo>
                    <a:pt x="19685" y="10350"/>
                  </a:lnTo>
                  <a:lnTo>
                    <a:pt x="40640" y="965"/>
                  </a:lnTo>
                  <a:lnTo>
                    <a:pt x="43878" y="317"/>
                  </a:lnTo>
                  <a:lnTo>
                    <a:pt x="47167" y="0"/>
                  </a:lnTo>
                  <a:lnTo>
                    <a:pt x="50482" y="0"/>
                  </a:lnTo>
                  <a:lnTo>
                    <a:pt x="3226117" y="0"/>
                  </a:lnTo>
                  <a:lnTo>
                    <a:pt x="3229432" y="0"/>
                  </a:lnTo>
                  <a:lnTo>
                    <a:pt x="3232721" y="317"/>
                  </a:lnTo>
                  <a:lnTo>
                    <a:pt x="3235960" y="965"/>
                  </a:lnTo>
                  <a:lnTo>
                    <a:pt x="3239211" y="1612"/>
                  </a:lnTo>
                  <a:lnTo>
                    <a:pt x="3254159" y="8509"/>
                  </a:lnTo>
                  <a:lnTo>
                    <a:pt x="3256915" y="10350"/>
                  </a:lnTo>
                  <a:lnTo>
                    <a:pt x="3272751" y="31165"/>
                  </a:lnTo>
                  <a:lnTo>
                    <a:pt x="3274021" y="34226"/>
                  </a:lnTo>
                  <a:lnTo>
                    <a:pt x="3274987" y="37376"/>
                  </a:lnTo>
                  <a:lnTo>
                    <a:pt x="3275622" y="40627"/>
                  </a:lnTo>
                  <a:lnTo>
                    <a:pt x="3276282" y="43891"/>
                  </a:lnTo>
                  <a:lnTo>
                    <a:pt x="3276600" y="47167"/>
                  </a:lnTo>
                  <a:lnTo>
                    <a:pt x="3276600" y="50482"/>
                  </a:lnTo>
                  <a:lnTo>
                    <a:pt x="3276600" y="1825943"/>
                  </a:lnTo>
                  <a:lnTo>
                    <a:pt x="3276600" y="1829257"/>
                  </a:lnTo>
                  <a:lnTo>
                    <a:pt x="3276282" y="1832536"/>
                  </a:lnTo>
                  <a:lnTo>
                    <a:pt x="3275622" y="1835791"/>
                  </a:lnTo>
                  <a:lnTo>
                    <a:pt x="3274987" y="1839040"/>
                  </a:lnTo>
                  <a:lnTo>
                    <a:pt x="3254159" y="1867913"/>
                  </a:lnTo>
                  <a:lnTo>
                    <a:pt x="3251403" y="1869758"/>
                  </a:lnTo>
                  <a:lnTo>
                    <a:pt x="3248494" y="1871310"/>
                  </a:lnTo>
                  <a:lnTo>
                    <a:pt x="3245434" y="1872580"/>
                  </a:lnTo>
                  <a:lnTo>
                    <a:pt x="3242373" y="1873850"/>
                  </a:lnTo>
                  <a:lnTo>
                    <a:pt x="3239211" y="1874808"/>
                  </a:lnTo>
                  <a:lnTo>
                    <a:pt x="3235960" y="1875453"/>
                  </a:lnTo>
                  <a:lnTo>
                    <a:pt x="3232721" y="1876098"/>
                  </a:lnTo>
                  <a:lnTo>
                    <a:pt x="3229432" y="1876426"/>
                  </a:lnTo>
                  <a:lnTo>
                    <a:pt x="3226117" y="1876426"/>
                  </a:lnTo>
                  <a:lnTo>
                    <a:pt x="50482" y="1876426"/>
                  </a:lnTo>
                  <a:lnTo>
                    <a:pt x="47167" y="1876426"/>
                  </a:lnTo>
                  <a:lnTo>
                    <a:pt x="43878" y="1876098"/>
                  </a:lnTo>
                  <a:lnTo>
                    <a:pt x="40640" y="1875453"/>
                  </a:lnTo>
                  <a:lnTo>
                    <a:pt x="37376" y="1874808"/>
                  </a:lnTo>
                  <a:lnTo>
                    <a:pt x="34226" y="1873850"/>
                  </a:lnTo>
                  <a:lnTo>
                    <a:pt x="31165" y="1872580"/>
                  </a:lnTo>
                  <a:lnTo>
                    <a:pt x="28105" y="1871310"/>
                  </a:lnTo>
                  <a:lnTo>
                    <a:pt x="2578" y="1842195"/>
                  </a:lnTo>
                  <a:lnTo>
                    <a:pt x="0" y="1829257"/>
                  </a:lnTo>
                  <a:lnTo>
                    <a:pt x="0" y="1825943"/>
                  </a:lnTo>
                  <a:close/>
                </a:path>
              </a:pathLst>
            </a:custGeom>
            <a:ln w="19050">
              <a:solidFill>
                <a:srgbClr val="002A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24774" y="4486275"/>
              <a:ext cx="514349" cy="51434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62407" y="4645052"/>
              <a:ext cx="241803" cy="199461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7712075" y="5154612"/>
            <a:ext cx="2834005" cy="83629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-50" dirty="0">
                <a:solidFill>
                  <a:srgbClr val="EBEDF0"/>
                </a:solidFill>
                <a:latin typeface="Tahoma"/>
                <a:cs typeface="Tahoma"/>
              </a:rPr>
              <a:t>Key</a:t>
            </a:r>
            <a:r>
              <a:rPr sz="1650" b="1" spc="-145" dirty="0">
                <a:solidFill>
                  <a:srgbClr val="EBEDF0"/>
                </a:solidFill>
                <a:latin typeface="Tahoma"/>
                <a:cs typeface="Tahoma"/>
              </a:rPr>
              <a:t> </a:t>
            </a:r>
            <a:r>
              <a:rPr sz="1650" b="1" spc="-10" dirty="0">
                <a:solidFill>
                  <a:srgbClr val="EBEDF0"/>
                </a:solidFill>
                <a:latin typeface="Tahoma"/>
                <a:cs typeface="Tahoma"/>
              </a:rPr>
              <a:t>Functionalities</a:t>
            </a:r>
            <a:endParaRPr sz="1650">
              <a:latin typeface="Tahoma"/>
              <a:cs typeface="Tahoma"/>
            </a:endParaRPr>
          </a:p>
          <a:p>
            <a:pPr marL="12700" marR="5080">
              <a:lnSpc>
                <a:spcPct val="106500"/>
              </a:lnSpc>
              <a:spcBef>
                <a:spcPts val="915"/>
              </a:spcBef>
            </a:pP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Add,</a:t>
            </a:r>
            <a:r>
              <a:rPr sz="1350" spc="-10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114" dirty="0">
                <a:solidFill>
                  <a:srgbClr val="EBEDF0"/>
                </a:solidFill>
                <a:latin typeface="Verdana"/>
                <a:cs typeface="Verdana"/>
              </a:rPr>
              <a:t>view,</a:t>
            </a:r>
            <a:r>
              <a:rPr sz="1350" spc="-10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and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EBEDF0"/>
                </a:solidFill>
                <a:latin typeface="Verdana"/>
                <a:cs typeface="Verdana"/>
              </a:rPr>
              <a:t>summarize</a:t>
            </a:r>
            <a:r>
              <a:rPr sz="1350" spc="-10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40" dirty="0">
                <a:solidFill>
                  <a:srgbClr val="EBEDF0"/>
                </a:solidFill>
                <a:latin typeface="Verdana"/>
                <a:cs typeface="Verdana"/>
              </a:rPr>
              <a:t>expenses 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with</a:t>
            </a:r>
            <a:r>
              <a:rPr sz="1350" spc="-11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EBEDF0"/>
                </a:solidFill>
                <a:latin typeface="Verdana"/>
                <a:cs typeface="Verdana"/>
              </a:rPr>
              <a:t>ease.</a:t>
            </a:r>
            <a:endParaRPr sz="13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33E36-304A-26AF-022D-6D5F9FD044C6}"/>
              </a:ext>
            </a:extLst>
          </p:cNvPr>
          <p:cNvSpPr txBox="1"/>
          <p:nvPr/>
        </p:nvSpPr>
        <p:spPr>
          <a:xfrm>
            <a:off x="533400" y="381000"/>
            <a:ext cx="5715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000" dirty="0">
              <a:solidFill>
                <a:schemeClr val="bg2"/>
              </a:solidFill>
            </a:endParaRPr>
          </a:p>
          <a:p>
            <a:r>
              <a:rPr lang="en-US" sz="4000" dirty="0">
                <a:solidFill>
                  <a:schemeClr val="bg2"/>
                </a:solidFill>
              </a:rPr>
              <a:t>Conclusion:</a:t>
            </a:r>
            <a:endParaRPr lang="en-IN" sz="4000" dirty="0">
              <a:solidFill>
                <a:schemeClr val="bg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F5406F-CC99-D882-194C-EB5CDD0ABE21}"/>
              </a:ext>
            </a:extLst>
          </p:cNvPr>
          <p:cNvSpPr txBox="1"/>
          <p:nvPr/>
        </p:nvSpPr>
        <p:spPr>
          <a:xfrm rot="10800000" flipH="1" flipV="1">
            <a:off x="883919" y="1652707"/>
            <a:ext cx="445008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2"/>
                </a:solidFill>
              </a:rPr>
              <a:t>	The Expense Manager System provides a simple, efficient, and reliable solution for managing personal finances. By allowing users to record income, categorize expenses, and analyze monthly spending patterns, the system helps individuals develop better financial discipline. Its user-friendly interface, modular architecture, and secure file-based storage make it accessible for beginners while still being powerful enough for practical use.</a:t>
            </a:r>
          </a:p>
          <a:p>
            <a:pPr algn="just"/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61A415-70F4-3341-2701-F569952F7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418" y="0"/>
            <a:ext cx="5925582" cy="6477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84B85B-7471-1879-0C7B-8A2F39785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96000"/>
            <a:ext cx="114300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047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3750" y="253"/>
            <a:ext cx="4286250" cy="643864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87375" y="2968625"/>
            <a:ext cx="2269490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50" b="1" spc="-105" dirty="0">
                <a:solidFill>
                  <a:srgbClr val="FFFFFF"/>
                </a:solidFill>
                <a:latin typeface="Tahoma"/>
                <a:cs typeface="Tahoma"/>
              </a:rPr>
              <a:t>Thank</a:t>
            </a:r>
            <a:r>
              <a:rPr sz="3350" b="1" spc="-3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350" b="1" spc="-100" dirty="0">
                <a:solidFill>
                  <a:srgbClr val="FFFFFF"/>
                </a:solidFill>
                <a:latin typeface="Tahoma"/>
                <a:cs typeface="Tahoma"/>
              </a:rPr>
              <a:t>You!</a:t>
            </a:r>
            <a:endParaRPr sz="33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11430000" cy="8686801"/>
          </a:xfrm>
          <a:custGeom>
            <a:avLst/>
            <a:gdLst/>
            <a:ahLst/>
            <a:cxnLst/>
            <a:rect l="l" t="t" r="r" b="b"/>
            <a:pathLst>
              <a:path w="11430000" h="6562725">
                <a:moveTo>
                  <a:pt x="11430000" y="0"/>
                </a:moveTo>
                <a:lnTo>
                  <a:pt x="0" y="0"/>
                </a:lnTo>
                <a:lnTo>
                  <a:pt x="0" y="6562725"/>
                </a:lnTo>
                <a:lnTo>
                  <a:pt x="11430000" y="6562725"/>
                </a:lnTo>
                <a:lnTo>
                  <a:pt x="11430000" y="0"/>
                </a:lnTo>
                <a:close/>
              </a:path>
            </a:pathLst>
          </a:custGeom>
          <a:solidFill>
            <a:srgbClr val="0F151F">
              <a:alpha val="9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3750" y="0"/>
            <a:ext cx="4286250" cy="656272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10869" y="345757"/>
            <a:ext cx="5893435" cy="1130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8200"/>
              </a:lnSpc>
              <a:spcBef>
                <a:spcPts val="95"/>
              </a:spcBef>
            </a:pPr>
            <a:r>
              <a:rPr spc="-165" dirty="0"/>
              <a:t>Introduction:</a:t>
            </a:r>
            <a:r>
              <a:rPr spc="-290" dirty="0"/>
              <a:t> </a:t>
            </a:r>
            <a:r>
              <a:rPr spc="-125" dirty="0"/>
              <a:t>The</a:t>
            </a:r>
            <a:r>
              <a:rPr spc="-285" dirty="0"/>
              <a:t> </a:t>
            </a:r>
            <a:r>
              <a:rPr spc="-125" dirty="0"/>
              <a:t>Importance </a:t>
            </a:r>
            <a:r>
              <a:rPr dirty="0"/>
              <a:t>of</a:t>
            </a:r>
            <a:r>
              <a:rPr spc="-290" dirty="0"/>
              <a:t> </a:t>
            </a:r>
            <a:r>
              <a:rPr spc="-70" dirty="0"/>
              <a:t>Expense</a:t>
            </a:r>
            <a:r>
              <a:rPr spc="-285" dirty="0"/>
              <a:t> </a:t>
            </a:r>
            <a:r>
              <a:rPr spc="-10" dirty="0"/>
              <a:t>Tracking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0074" y="3024188"/>
            <a:ext cx="85724" cy="857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0074" y="4195762"/>
            <a:ext cx="85724" cy="857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0074" y="5367335"/>
            <a:ext cx="85724" cy="8572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87375" y="1821815"/>
            <a:ext cx="5927725" cy="460286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46355">
              <a:lnSpc>
                <a:spcPct val="108000"/>
              </a:lnSpc>
              <a:spcBef>
                <a:spcPts val="75"/>
              </a:spcBef>
            </a:pPr>
            <a:r>
              <a:rPr sz="1350" spc="-70" dirty="0">
                <a:solidFill>
                  <a:srgbClr val="EBEDF0"/>
                </a:solidFill>
                <a:latin typeface="Verdana"/>
                <a:cs typeface="Verdana"/>
              </a:rPr>
              <a:t>An</a:t>
            </a:r>
            <a:r>
              <a:rPr sz="1350" spc="-10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EBEDF0"/>
                </a:solidFill>
                <a:latin typeface="Verdana"/>
                <a:cs typeface="Verdana"/>
              </a:rPr>
              <a:t>Expense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EBEDF0"/>
                </a:solidFill>
                <a:latin typeface="Verdana"/>
                <a:cs typeface="Verdana"/>
              </a:rPr>
              <a:t>Manager</a:t>
            </a:r>
            <a:r>
              <a:rPr sz="1350" spc="-10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35" dirty="0">
                <a:solidFill>
                  <a:srgbClr val="EBEDF0"/>
                </a:solidFill>
                <a:latin typeface="Verdana"/>
                <a:cs typeface="Verdana"/>
              </a:rPr>
              <a:t>is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a</a:t>
            </a:r>
            <a:r>
              <a:rPr sz="1350" spc="-10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EBEDF0"/>
                </a:solidFill>
                <a:latin typeface="Verdana"/>
                <a:cs typeface="Verdana"/>
              </a:rPr>
              <a:t>digital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EBEDF0"/>
                </a:solidFill>
                <a:latin typeface="Verdana"/>
                <a:cs typeface="Verdana"/>
              </a:rPr>
              <a:t>tool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designed</a:t>
            </a:r>
            <a:r>
              <a:rPr sz="1350" spc="-10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EBEDF0"/>
                </a:solidFill>
                <a:latin typeface="Verdana"/>
                <a:cs typeface="Verdana"/>
              </a:rPr>
              <a:t>to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help</a:t>
            </a:r>
            <a:r>
              <a:rPr sz="1350" spc="-10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EBEDF0"/>
                </a:solidFill>
                <a:latin typeface="Verdana"/>
                <a:cs typeface="Verdana"/>
              </a:rPr>
              <a:t>individuals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and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EBEDF0"/>
                </a:solidFill>
                <a:latin typeface="Verdana"/>
                <a:cs typeface="Verdana"/>
              </a:rPr>
              <a:t>small </a:t>
            </a:r>
            <a:r>
              <a:rPr sz="1350" spc="-50" dirty="0">
                <a:solidFill>
                  <a:srgbClr val="EBEDF0"/>
                </a:solidFill>
                <a:latin typeface="Verdana"/>
                <a:cs typeface="Verdana"/>
              </a:rPr>
              <a:t>businesses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monitor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and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categorize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EBEDF0"/>
                </a:solidFill>
                <a:latin typeface="Verdana"/>
                <a:cs typeface="Verdana"/>
              </a:rPr>
              <a:t>their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spending.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140" dirty="0">
                <a:solidFill>
                  <a:srgbClr val="EBEDF0"/>
                </a:solidFill>
                <a:latin typeface="Verdana"/>
                <a:cs typeface="Verdana"/>
              </a:rPr>
              <a:t>In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EBEDF0"/>
                </a:solidFill>
                <a:latin typeface="Verdana"/>
                <a:cs typeface="Verdana"/>
              </a:rPr>
              <a:t>an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EBEDF0"/>
                </a:solidFill>
                <a:latin typeface="Verdana"/>
                <a:cs typeface="Verdana"/>
              </a:rPr>
              <a:t>increasingly </a:t>
            </a:r>
            <a:r>
              <a:rPr sz="1350" spc="-70" dirty="0">
                <a:solidFill>
                  <a:srgbClr val="EBEDF0"/>
                </a:solidFill>
                <a:latin typeface="Verdana"/>
                <a:cs typeface="Verdana"/>
              </a:rPr>
              <a:t>complex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EBEDF0"/>
                </a:solidFill>
                <a:latin typeface="Verdana"/>
                <a:cs typeface="Verdana"/>
              </a:rPr>
              <a:t>financial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EBEDF0"/>
                </a:solidFill>
                <a:latin typeface="Verdana"/>
                <a:cs typeface="Verdana"/>
              </a:rPr>
              <a:t>landscape,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EBEDF0"/>
                </a:solidFill>
                <a:latin typeface="Verdana"/>
                <a:cs typeface="Verdana"/>
              </a:rPr>
              <a:t>understanding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EBEDF0"/>
                </a:solidFill>
                <a:latin typeface="Verdana"/>
                <a:cs typeface="Verdana"/>
              </a:rPr>
              <a:t>where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money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EBEDF0"/>
                </a:solidFill>
                <a:latin typeface="Verdana"/>
                <a:cs typeface="Verdana"/>
              </a:rPr>
              <a:t>goes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35" dirty="0">
                <a:solidFill>
                  <a:srgbClr val="EBEDF0"/>
                </a:solidFill>
                <a:latin typeface="Verdana"/>
                <a:cs typeface="Verdana"/>
              </a:rPr>
              <a:t>is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EBEDF0"/>
                </a:solidFill>
                <a:latin typeface="Verdana"/>
                <a:cs typeface="Verdana"/>
              </a:rPr>
              <a:t>crucial </a:t>
            </a:r>
            <a:r>
              <a:rPr sz="1350" spc="-55" dirty="0">
                <a:solidFill>
                  <a:srgbClr val="EBEDF0"/>
                </a:solidFill>
                <a:latin typeface="Verdana"/>
                <a:cs typeface="Verdana"/>
              </a:rPr>
              <a:t>for</a:t>
            </a:r>
            <a:r>
              <a:rPr sz="1350" spc="-8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EBEDF0"/>
                </a:solidFill>
                <a:latin typeface="Verdana"/>
                <a:cs typeface="Verdana"/>
              </a:rPr>
              <a:t>effective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EBEDF0"/>
                </a:solidFill>
                <a:latin typeface="Verdana"/>
                <a:cs typeface="Verdana"/>
              </a:rPr>
              <a:t>budgeting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 and </a:t>
            </a:r>
            <a:r>
              <a:rPr sz="1350" spc="-55" dirty="0">
                <a:solidFill>
                  <a:srgbClr val="EBEDF0"/>
                </a:solidFill>
                <a:latin typeface="Verdana"/>
                <a:cs typeface="Verdana"/>
              </a:rPr>
              <a:t>financial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EBEDF0"/>
                </a:solidFill>
                <a:latin typeface="Verdana"/>
                <a:cs typeface="Verdana"/>
              </a:rPr>
              <a:t>health.</a:t>
            </a:r>
            <a:endParaRPr sz="1350" dirty="0">
              <a:latin typeface="Verdana"/>
              <a:cs typeface="Verdana"/>
            </a:endParaRPr>
          </a:p>
          <a:p>
            <a:pPr marL="269875">
              <a:lnSpc>
                <a:spcPct val="100000"/>
              </a:lnSpc>
              <a:spcBef>
                <a:spcPts val="1605"/>
              </a:spcBef>
            </a:pPr>
            <a:r>
              <a:rPr sz="1650" b="1" spc="-50" dirty="0">
                <a:solidFill>
                  <a:srgbClr val="EBEDF0"/>
                </a:solidFill>
                <a:latin typeface="Tahoma"/>
                <a:cs typeface="Tahoma"/>
              </a:rPr>
              <a:t>What</a:t>
            </a:r>
            <a:r>
              <a:rPr sz="1650" b="1" spc="-145" dirty="0">
                <a:solidFill>
                  <a:srgbClr val="EBEDF0"/>
                </a:solidFill>
                <a:latin typeface="Tahoma"/>
                <a:cs typeface="Tahoma"/>
              </a:rPr>
              <a:t> </a:t>
            </a:r>
            <a:r>
              <a:rPr sz="1650" b="1" dirty="0">
                <a:solidFill>
                  <a:srgbClr val="EBEDF0"/>
                </a:solidFill>
                <a:latin typeface="Tahoma"/>
                <a:cs typeface="Tahoma"/>
              </a:rPr>
              <a:t>is</a:t>
            </a:r>
            <a:r>
              <a:rPr sz="1650" b="1" spc="-145" dirty="0">
                <a:solidFill>
                  <a:srgbClr val="EBEDF0"/>
                </a:solidFill>
                <a:latin typeface="Tahoma"/>
                <a:cs typeface="Tahoma"/>
              </a:rPr>
              <a:t> </a:t>
            </a:r>
            <a:r>
              <a:rPr sz="1650" b="1" spc="-30" dirty="0">
                <a:solidFill>
                  <a:srgbClr val="EBEDF0"/>
                </a:solidFill>
                <a:latin typeface="Tahoma"/>
                <a:cs typeface="Tahoma"/>
              </a:rPr>
              <a:t>an</a:t>
            </a:r>
            <a:r>
              <a:rPr sz="1650" b="1" spc="-140" dirty="0">
                <a:solidFill>
                  <a:srgbClr val="EBEDF0"/>
                </a:solidFill>
                <a:latin typeface="Tahoma"/>
                <a:cs typeface="Tahoma"/>
              </a:rPr>
              <a:t> </a:t>
            </a:r>
            <a:r>
              <a:rPr sz="1650" b="1" spc="-20" dirty="0">
                <a:solidFill>
                  <a:srgbClr val="EBEDF0"/>
                </a:solidFill>
                <a:latin typeface="Tahoma"/>
                <a:cs typeface="Tahoma"/>
              </a:rPr>
              <a:t>Expense</a:t>
            </a:r>
            <a:r>
              <a:rPr sz="1650" b="1" spc="-145" dirty="0">
                <a:solidFill>
                  <a:srgbClr val="EBEDF0"/>
                </a:solidFill>
                <a:latin typeface="Tahoma"/>
                <a:cs typeface="Tahoma"/>
              </a:rPr>
              <a:t> </a:t>
            </a:r>
            <a:r>
              <a:rPr sz="1650" b="1" spc="-10" dirty="0">
                <a:solidFill>
                  <a:srgbClr val="EBEDF0"/>
                </a:solidFill>
                <a:latin typeface="Tahoma"/>
                <a:cs typeface="Tahoma"/>
              </a:rPr>
              <a:t>Manager?</a:t>
            </a:r>
            <a:endParaRPr sz="1650" dirty="0">
              <a:latin typeface="Tahoma"/>
              <a:cs typeface="Tahoma"/>
            </a:endParaRPr>
          </a:p>
          <a:p>
            <a:pPr marL="269875" marR="243204">
              <a:lnSpc>
                <a:spcPct val="111100"/>
              </a:lnSpc>
              <a:spcBef>
                <a:spcPts val="840"/>
              </a:spcBef>
            </a:pPr>
            <a:r>
              <a:rPr sz="1350" spc="-35" dirty="0">
                <a:solidFill>
                  <a:srgbClr val="EBEDF0"/>
                </a:solidFill>
                <a:latin typeface="Verdana"/>
                <a:cs typeface="Verdana"/>
              </a:rPr>
              <a:t>A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software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application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EBEDF0"/>
                </a:solidFill>
                <a:latin typeface="Verdana"/>
                <a:cs typeface="Verdana"/>
              </a:rPr>
              <a:t>that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EBEDF0"/>
                </a:solidFill>
                <a:latin typeface="Verdana"/>
                <a:cs typeface="Verdana"/>
              </a:rPr>
              <a:t>records,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organizes,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and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EBEDF0"/>
                </a:solidFill>
                <a:latin typeface="Verdana"/>
                <a:cs typeface="Verdana"/>
              </a:rPr>
              <a:t>analyzes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EBEDF0"/>
                </a:solidFill>
                <a:latin typeface="Verdana"/>
                <a:cs typeface="Verdana"/>
              </a:rPr>
              <a:t>financial </a:t>
            </a:r>
            <a:r>
              <a:rPr sz="1350" spc="-70" dirty="0">
                <a:solidFill>
                  <a:srgbClr val="EBEDF0"/>
                </a:solidFill>
                <a:latin typeface="Verdana"/>
                <a:cs typeface="Verdana"/>
              </a:rPr>
              <a:t>transactions,</a:t>
            </a:r>
            <a:r>
              <a:rPr sz="1350" spc="-8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EBEDF0"/>
                </a:solidFill>
                <a:latin typeface="Verdana"/>
                <a:cs typeface="Verdana"/>
              </a:rPr>
              <a:t>offering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insights</a:t>
            </a:r>
            <a:r>
              <a:rPr sz="1350" spc="-8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EBEDF0"/>
                </a:solidFill>
                <a:latin typeface="Verdana"/>
                <a:cs typeface="Verdana"/>
              </a:rPr>
              <a:t>into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EBEDF0"/>
                </a:solidFill>
                <a:latin typeface="Verdana"/>
                <a:cs typeface="Verdana"/>
              </a:rPr>
              <a:t>spending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EBEDF0"/>
                </a:solidFill>
                <a:latin typeface="Verdana"/>
                <a:cs typeface="Verdana"/>
              </a:rPr>
              <a:t>habits.</a:t>
            </a:r>
            <a:endParaRPr sz="13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160"/>
              </a:spcBef>
            </a:pPr>
            <a:endParaRPr sz="1350" dirty="0">
              <a:latin typeface="Verdana"/>
              <a:cs typeface="Verdana"/>
            </a:endParaRPr>
          </a:p>
          <a:p>
            <a:pPr marL="269875">
              <a:lnSpc>
                <a:spcPct val="100000"/>
              </a:lnSpc>
              <a:spcBef>
                <a:spcPts val="5"/>
              </a:spcBef>
            </a:pPr>
            <a:r>
              <a:rPr sz="1650" b="1" spc="-60" dirty="0">
                <a:solidFill>
                  <a:srgbClr val="EBEDF0"/>
                </a:solidFill>
                <a:latin typeface="Tahoma"/>
                <a:cs typeface="Tahoma"/>
              </a:rPr>
              <a:t>Why</a:t>
            </a:r>
            <a:r>
              <a:rPr sz="1650" b="1" spc="-145" dirty="0">
                <a:solidFill>
                  <a:srgbClr val="EBEDF0"/>
                </a:solidFill>
                <a:latin typeface="Tahoma"/>
                <a:cs typeface="Tahoma"/>
              </a:rPr>
              <a:t> </a:t>
            </a:r>
            <a:r>
              <a:rPr sz="1650" b="1" spc="-25" dirty="0">
                <a:solidFill>
                  <a:srgbClr val="EBEDF0"/>
                </a:solidFill>
                <a:latin typeface="Tahoma"/>
                <a:cs typeface="Tahoma"/>
              </a:rPr>
              <a:t>Track</a:t>
            </a:r>
            <a:r>
              <a:rPr sz="1650" b="1" spc="-140" dirty="0">
                <a:solidFill>
                  <a:srgbClr val="EBEDF0"/>
                </a:solidFill>
                <a:latin typeface="Tahoma"/>
                <a:cs typeface="Tahoma"/>
              </a:rPr>
              <a:t> </a:t>
            </a:r>
            <a:r>
              <a:rPr sz="1650" b="1" spc="-10" dirty="0">
                <a:solidFill>
                  <a:srgbClr val="EBEDF0"/>
                </a:solidFill>
                <a:latin typeface="Tahoma"/>
                <a:cs typeface="Tahoma"/>
              </a:rPr>
              <a:t>Expenses?</a:t>
            </a:r>
            <a:endParaRPr sz="1650" dirty="0">
              <a:latin typeface="Tahoma"/>
              <a:cs typeface="Tahoma"/>
            </a:endParaRPr>
          </a:p>
          <a:p>
            <a:pPr marL="269875" marR="5080">
              <a:lnSpc>
                <a:spcPct val="111100"/>
              </a:lnSpc>
              <a:spcBef>
                <a:spcPts val="840"/>
              </a:spcBef>
            </a:pP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Essential</a:t>
            </a:r>
            <a:r>
              <a:rPr sz="1350" spc="-7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EBEDF0"/>
                </a:solidFill>
                <a:latin typeface="Verdana"/>
                <a:cs typeface="Verdana"/>
              </a:rPr>
              <a:t>for</a:t>
            </a:r>
            <a:r>
              <a:rPr sz="1350" spc="-6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EBEDF0"/>
                </a:solidFill>
                <a:latin typeface="Verdana"/>
                <a:cs typeface="Verdana"/>
              </a:rPr>
              <a:t>budgeting,</a:t>
            </a:r>
            <a:r>
              <a:rPr sz="1350" spc="-65" dirty="0">
                <a:solidFill>
                  <a:srgbClr val="EBEDF0"/>
                </a:solidFill>
                <a:latin typeface="Verdana"/>
                <a:cs typeface="Verdana"/>
              </a:rPr>
              <a:t> identifying unnecessary 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expenditures,</a:t>
            </a:r>
            <a:r>
              <a:rPr sz="1350" spc="-6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30" dirty="0">
                <a:solidFill>
                  <a:srgbClr val="EBEDF0"/>
                </a:solidFill>
                <a:latin typeface="Verdana"/>
                <a:cs typeface="Verdana"/>
              </a:rPr>
              <a:t>achieving </a:t>
            </a:r>
            <a:r>
              <a:rPr sz="1350" spc="-55" dirty="0">
                <a:solidFill>
                  <a:srgbClr val="EBEDF0"/>
                </a:solidFill>
                <a:latin typeface="Verdana"/>
                <a:cs typeface="Verdana"/>
              </a:rPr>
              <a:t>financial</a:t>
            </a:r>
            <a:r>
              <a:rPr sz="1350" spc="-8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goals,</a:t>
            </a:r>
            <a:r>
              <a:rPr sz="1350" spc="-8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and maintaining</a:t>
            </a:r>
            <a:r>
              <a:rPr sz="1350" spc="-8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25" dirty="0">
                <a:solidFill>
                  <a:srgbClr val="EBEDF0"/>
                </a:solidFill>
                <a:latin typeface="Verdana"/>
                <a:cs typeface="Verdana"/>
              </a:rPr>
              <a:t>fiscal</a:t>
            </a:r>
            <a:r>
              <a:rPr sz="1350" spc="-8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EBEDF0"/>
                </a:solidFill>
                <a:latin typeface="Verdana"/>
                <a:cs typeface="Verdana"/>
              </a:rPr>
              <a:t>discipline.</a:t>
            </a:r>
            <a:endParaRPr sz="13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160"/>
              </a:spcBef>
            </a:pPr>
            <a:endParaRPr sz="1350" dirty="0">
              <a:latin typeface="Verdana"/>
              <a:cs typeface="Verdana"/>
            </a:endParaRPr>
          </a:p>
          <a:p>
            <a:pPr marL="269875">
              <a:lnSpc>
                <a:spcPct val="100000"/>
              </a:lnSpc>
              <a:spcBef>
                <a:spcPts val="5"/>
              </a:spcBef>
            </a:pPr>
            <a:r>
              <a:rPr sz="1650" b="1" spc="-40" dirty="0">
                <a:solidFill>
                  <a:srgbClr val="EBEDF0"/>
                </a:solidFill>
                <a:latin typeface="Tahoma"/>
                <a:cs typeface="Tahoma"/>
              </a:rPr>
              <a:t>Motivation</a:t>
            </a:r>
            <a:r>
              <a:rPr sz="1650" b="1" spc="-140" dirty="0">
                <a:solidFill>
                  <a:srgbClr val="EBEDF0"/>
                </a:solidFill>
                <a:latin typeface="Tahoma"/>
                <a:cs typeface="Tahoma"/>
              </a:rPr>
              <a:t> </a:t>
            </a:r>
            <a:r>
              <a:rPr sz="1650" b="1" dirty="0">
                <a:solidFill>
                  <a:srgbClr val="EBEDF0"/>
                </a:solidFill>
                <a:latin typeface="Tahoma"/>
                <a:cs typeface="Tahoma"/>
              </a:rPr>
              <a:t>for</a:t>
            </a:r>
            <a:r>
              <a:rPr sz="1650" b="1" spc="-135" dirty="0">
                <a:solidFill>
                  <a:srgbClr val="EBEDF0"/>
                </a:solidFill>
                <a:latin typeface="Tahoma"/>
                <a:cs typeface="Tahoma"/>
              </a:rPr>
              <a:t> </a:t>
            </a:r>
            <a:r>
              <a:rPr sz="1650" b="1" spc="-10" dirty="0">
                <a:solidFill>
                  <a:srgbClr val="EBEDF0"/>
                </a:solidFill>
                <a:latin typeface="Tahoma"/>
                <a:cs typeface="Tahoma"/>
              </a:rPr>
              <a:t>this</a:t>
            </a:r>
            <a:r>
              <a:rPr sz="1650" b="1" spc="-135" dirty="0">
                <a:solidFill>
                  <a:srgbClr val="EBEDF0"/>
                </a:solidFill>
                <a:latin typeface="Tahoma"/>
                <a:cs typeface="Tahoma"/>
              </a:rPr>
              <a:t> </a:t>
            </a:r>
            <a:r>
              <a:rPr sz="1650" b="1" spc="-10" dirty="0">
                <a:solidFill>
                  <a:srgbClr val="EBEDF0"/>
                </a:solidFill>
                <a:latin typeface="Tahoma"/>
                <a:cs typeface="Tahoma"/>
              </a:rPr>
              <a:t>Project</a:t>
            </a:r>
            <a:endParaRPr sz="1650" dirty="0">
              <a:latin typeface="Tahoma"/>
              <a:cs typeface="Tahoma"/>
            </a:endParaRPr>
          </a:p>
          <a:p>
            <a:pPr marL="269875" marR="281940">
              <a:lnSpc>
                <a:spcPct val="106500"/>
              </a:lnSpc>
              <a:spcBef>
                <a:spcPts val="915"/>
              </a:spcBef>
            </a:pP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Driven</a:t>
            </a:r>
            <a:r>
              <a:rPr sz="1350" spc="-10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EBEDF0"/>
                </a:solidFill>
                <a:latin typeface="Verdana"/>
                <a:cs typeface="Verdana"/>
              </a:rPr>
              <a:t>by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the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EBEDF0"/>
                </a:solidFill>
                <a:latin typeface="Verdana"/>
                <a:cs typeface="Verdana"/>
              </a:rPr>
              <a:t>need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EBEDF0"/>
                </a:solidFill>
                <a:latin typeface="Verdana"/>
                <a:cs typeface="Verdana"/>
              </a:rPr>
              <a:t>for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a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EBEDF0"/>
                </a:solidFill>
                <a:latin typeface="Verdana"/>
                <a:cs typeface="Verdana"/>
              </a:rPr>
              <a:t>simple,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EBEDF0"/>
                </a:solidFill>
                <a:latin typeface="Verdana"/>
                <a:cs typeface="Verdana"/>
              </a:rPr>
              <a:t>reliable,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and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user-</a:t>
            </a:r>
            <a:r>
              <a:rPr sz="1350" spc="-70" dirty="0">
                <a:solidFill>
                  <a:srgbClr val="EBEDF0"/>
                </a:solidFill>
                <a:latin typeface="Verdana"/>
                <a:cs typeface="Verdana"/>
              </a:rPr>
              <a:t>friendly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EBEDF0"/>
                </a:solidFill>
                <a:latin typeface="Verdana"/>
                <a:cs typeface="Verdana"/>
              </a:rPr>
              <a:t>solution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25" dirty="0">
                <a:solidFill>
                  <a:srgbClr val="EBEDF0"/>
                </a:solidFill>
                <a:latin typeface="Verdana"/>
                <a:cs typeface="Verdana"/>
              </a:rPr>
              <a:t>to 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overcome</a:t>
            </a:r>
            <a:r>
              <a:rPr sz="1350" spc="-10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the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EBEDF0"/>
                </a:solidFill>
                <a:latin typeface="Verdana"/>
                <a:cs typeface="Verdana"/>
              </a:rPr>
              <a:t>limitations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30" dirty="0">
                <a:solidFill>
                  <a:srgbClr val="EBEDF0"/>
                </a:solidFill>
                <a:latin typeface="Verdana"/>
                <a:cs typeface="Verdana"/>
              </a:rPr>
              <a:t>of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manual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EBEDF0"/>
                </a:solidFill>
                <a:latin typeface="Verdana"/>
                <a:cs typeface="Verdana"/>
              </a:rPr>
              <a:t>expense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EBEDF0"/>
                </a:solidFill>
                <a:latin typeface="Verdana"/>
                <a:cs typeface="Verdana"/>
              </a:rPr>
              <a:t>tracking.</a:t>
            </a:r>
            <a:endParaRPr lang="en-US" sz="1350" spc="-10" dirty="0">
              <a:solidFill>
                <a:srgbClr val="EBEDF0"/>
              </a:solidFill>
              <a:latin typeface="Verdana"/>
              <a:cs typeface="Verdana"/>
            </a:endParaRPr>
          </a:p>
          <a:p>
            <a:pPr marL="269875" marR="281940">
              <a:lnSpc>
                <a:spcPct val="106500"/>
              </a:lnSpc>
              <a:spcBef>
                <a:spcPts val="915"/>
              </a:spcBef>
            </a:pPr>
            <a:endParaRPr sz="13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430000" cy="8686800"/>
          </a:xfrm>
          <a:custGeom>
            <a:avLst/>
            <a:gdLst/>
            <a:ahLst/>
            <a:cxnLst/>
            <a:rect l="l" t="t" r="r" b="b"/>
            <a:pathLst>
              <a:path w="11430000" h="7772400">
                <a:moveTo>
                  <a:pt x="11430000" y="0"/>
                </a:moveTo>
                <a:lnTo>
                  <a:pt x="0" y="0"/>
                </a:lnTo>
                <a:lnTo>
                  <a:pt x="0" y="7772400"/>
                </a:lnTo>
                <a:lnTo>
                  <a:pt x="11430000" y="77724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0F151F">
              <a:alpha val="9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286454" cy="7620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873625" y="425450"/>
            <a:ext cx="4914900" cy="169227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9100"/>
              </a:lnSpc>
              <a:spcBef>
                <a:spcPts val="60"/>
              </a:spcBef>
            </a:pPr>
            <a:r>
              <a:rPr spc="-110" dirty="0"/>
              <a:t>Problem</a:t>
            </a:r>
            <a:r>
              <a:rPr spc="-305" dirty="0"/>
              <a:t> </a:t>
            </a:r>
            <a:r>
              <a:rPr spc="-105" dirty="0"/>
              <a:t>Statement:</a:t>
            </a:r>
            <a:r>
              <a:rPr spc="-300" dirty="0"/>
              <a:t> </a:t>
            </a:r>
            <a:r>
              <a:rPr spc="-50" dirty="0"/>
              <a:t>The </a:t>
            </a:r>
            <a:r>
              <a:rPr spc="-65" dirty="0"/>
              <a:t>Challenges</a:t>
            </a:r>
            <a:r>
              <a:rPr spc="-280" dirty="0"/>
              <a:t> </a:t>
            </a:r>
            <a:r>
              <a:rPr dirty="0"/>
              <a:t>of</a:t>
            </a:r>
            <a:r>
              <a:rPr spc="-275" dirty="0"/>
              <a:t> </a:t>
            </a:r>
            <a:r>
              <a:rPr spc="-10" dirty="0"/>
              <a:t>Manual Tracking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73625" y="2364739"/>
            <a:ext cx="5673725" cy="701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just">
              <a:lnSpc>
                <a:spcPct val="108800"/>
              </a:lnSpc>
              <a:spcBef>
                <a:spcPts val="135"/>
              </a:spcBef>
            </a:pPr>
            <a:r>
              <a:rPr sz="1350" spc="-85" dirty="0">
                <a:solidFill>
                  <a:srgbClr val="EBEDF0"/>
                </a:solidFill>
                <a:latin typeface="Verdana"/>
                <a:cs typeface="Verdana"/>
              </a:rPr>
              <a:t>Traditional</a:t>
            </a:r>
            <a:r>
              <a:rPr sz="1350" spc="-1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EBEDF0"/>
                </a:solidFill>
                <a:latin typeface="Verdana"/>
                <a:cs typeface="Verdana"/>
              </a:rPr>
              <a:t>methods</a:t>
            </a:r>
            <a:r>
              <a:rPr sz="1350" spc="-1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25" dirty="0">
                <a:solidFill>
                  <a:srgbClr val="EBEDF0"/>
                </a:solidFill>
                <a:latin typeface="Verdana"/>
                <a:cs typeface="Verdana"/>
              </a:rPr>
              <a:t>of</a:t>
            </a:r>
            <a:r>
              <a:rPr sz="1350" spc="-1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EBEDF0"/>
                </a:solidFill>
                <a:latin typeface="Verdana"/>
                <a:cs typeface="Verdana"/>
              </a:rPr>
              <a:t>expense</a:t>
            </a:r>
            <a:r>
              <a:rPr sz="1350" spc="-1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management</a:t>
            </a:r>
            <a:r>
              <a:rPr sz="1350" spc="-1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EBEDF0"/>
                </a:solidFill>
                <a:latin typeface="Verdana"/>
                <a:cs typeface="Verdana"/>
              </a:rPr>
              <a:t>often</a:t>
            </a:r>
            <a:r>
              <a:rPr sz="1350" spc="-1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EBEDF0"/>
                </a:solidFill>
                <a:latin typeface="Verdana"/>
                <a:cs typeface="Verdana"/>
              </a:rPr>
              <a:t>lead</a:t>
            </a:r>
            <a:r>
              <a:rPr sz="1350" spc="-1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EBEDF0"/>
                </a:solidFill>
                <a:latin typeface="Verdana"/>
                <a:cs typeface="Verdana"/>
              </a:rPr>
              <a:t>to</a:t>
            </a:r>
            <a:r>
              <a:rPr sz="1350" spc="-1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inaccuracies,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missed</a:t>
            </a:r>
            <a:r>
              <a:rPr sz="1350" spc="-1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EBEDF0"/>
                </a:solidFill>
                <a:latin typeface="Verdana"/>
                <a:cs typeface="Verdana"/>
              </a:rPr>
              <a:t>entries,</a:t>
            </a:r>
            <a:r>
              <a:rPr sz="1350" spc="-1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EBEDF0"/>
                </a:solidFill>
                <a:latin typeface="Verdana"/>
                <a:cs typeface="Verdana"/>
              </a:rPr>
              <a:t>and</a:t>
            </a:r>
            <a:r>
              <a:rPr sz="1350" spc="-1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45" dirty="0">
                <a:solidFill>
                  <a:srgbClr val="EBEDF0"/>
                </a:solidFill>
                <a:latin typeface="Verdana"/>
                <a:cs typeface="Verdana"/>
              </a:rPr>
              <a:t>difficulty</a:t>
            </a:r>
            <a:r>
              <a:rPr sz="1350" spc="-1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EBEDF0"/>
                </a:solidFill>
                <a:latin typeface="Verdana"/>
                <a:cs typeface="Verdana"/>
              </a:rPr>
              <a:t>in</a:t>
            </a:r>
            <a:r>
              <a:rPr sz="1350" spc="-1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analysis.</a:t>
            </a:r>
            <a:r>
              <a:rPr sz="1350" spc="-1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EBEDF0"/>
                </a:solidFill>
                <a:latin typeface="Verdana"/>
                <a:cs typeface="Verdana"/>
              </a:rPr>
              <a:t>Without</a:t>
            </a:r>
            <a:r>
              <a:rPr sz="1350" spc="-1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EBEDF0"/>
                </a:solidFill>
                <a:latin typeface="Verdana"/>
                <a:cs typeface="Verdana"/>
              </a:rPr>
              <a:t>a</a:t>
            </a:r>
            <a:r>
              <a:rPr sz="1350" spc="-1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systematic</a:t>
            </a:r>
            <a:r>
              <a:rPr sz="1350" spc="-1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EBEDF0"/>
                </a:solidFill>
                <a:latin typeface="Verdana"/>
                <a:cs typeface="Verdana"/>
              </a:rPr>
              <a:t>approach,</a:t>
            </a:r>
            <a:r>
              <a:rPr sz="1350" spc="-10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EBEDF0"/>
                </a:solidFill>
                <a:latin typeface="Verdana"/>
                <a:cs typeface="Verdana"/>
              </a:rPr>
              <a:t>financial</a:t>
            </a:r>
            <a:r>
              <a:rPr sz="1350" spc="-1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EBEDF0"/>
                </a:solidFill>
                <a:latin typeface="Verdana"/>
                <a:cs typeface="Verdana"/>
              </a:rPr>
              <a:t>oversight</a:t>
            </a:r>
            <a:r>
              <a:rPr sz="1350" spc="-1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EBEDF0"/>
                </a:solidFill>
                <a:latin typeface="Verdana"/>
                <a:cs typeface="Verdana"/>
              </a:rPr>
              <a:t>becomes</a:t>
            </a:r>
            <a:r>
              <a:rPr sz="1350" spc="-1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EBEDF0"/>
                </a:solidFill>
                <a:latin typeface="Verdana"/>
                <a:cs typeface="Verdana"/>
              </a:rPr>
              <a:t>a</a:t>
            </a:r>
            <a:r>
              <a:rPr sz="1350" spc="-1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EBEDF0"/>
                </a:solidFill>
                <a:latin typeface="Verdana"/>
                <a:cs typeface="Verdana"/>
              </a:rPr>
              <a:t>daunting</a:t>
            </a:r>
            <a:r>
              <a:rPr sz="1350" spc="-1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EBEDF0"/>
                </a:solidFill>
                <a:latin typeface="Verdana"/>
                <a:cs typeface="Verdana"/>
              </a:rPr>
              <a:t>task.</a:t>
            </a:r>
            <a:endParaRPr sz="1350" dirty="0">
              <a:latin typeface="Verdana"/>
              <a:cs typeface="Verdan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867274" y="3267075"/>
            <a:ext cx="2905125" cy="1924050"/>
            <a:chOff x="4867274" y="3267075"/>
            <a:chExt cx="2905125" cy="1924050"/>
          </a:xfrm>
        </p:grpSpPr>
        <p:sp>
          <p:nvSpPr>
            <p:cNvPr id="7" name="object 7"/>
            <p:cNvSpPr/>
            <p:nvPr/>
          </p:nvSpPr>
          <p:spPr>
            <a:xfrm>
              <a:off x="4886325" y="3276600"/>
              <a:ext cx="2876550" cy="1905000"/>
            </a:xfrm>
            <a:custGeom>
              <a:avLst/>
              <a:gdLst/>
              <a:ahLst/>
              <a:cxnLst/>
              <a:rect l="l" t="t" r="r" b="b"/>
              <a:pathLst>
                <a:path w="2876550" h="1905000">
                  <a:moveTo>
                    <a:pt x="2829382" y="0"/>
                  </a:moveTo>
                  <a:lnTo>
                    <a:pt x="71196" y="0"/>
                  </a:lnTo>
                  <a:lnTo>
                    <a:pt x="66243" y="431"/>
                  </a:lnTo>
                  <a:lnTo>
                    <a:pt x="29705" y="13665"/>
                  </a:lnTo>
                  <a:lnTo>
                    <a:pt x="3886" y="45199"/>
                  </a:lnTo>
                  <a:lnTo>
                    <a:pt x="0" y="62293"/>
                  </a:lnTo>
                  <a:lnTo>
                    <a:pt x="0" y="1838325"/>
                  </a:lnTo>
                  <a:lnTo>
                    <a:pt x="0" y="1842706"/>
                  </a:lnTo>
                  <a:lnTo>
                    <a:pt x="15621" y="1879003"/>
                  </a:lnTo>
                  <a:lnTo>
                    <a:pt x="51663" y="1901596"/>
                  </a:lnTo>
                  <a:lnTo>
                    <a:pt x="71196" y="1905000"/>
                  </a:lnTo>
                  <a:lnTo>
                    <a:pt x="2829382" y="1905000"/>
                  </a:lnTo>
                  <a:lnTo>
                    <a:pt x="2832671" y="1904682"/>
                  </a:lnTo>
                  <a:lnTo>
                    <a:pt x="2835910" y="1904022"/>
                  </a:lnTo>
                  <a:lnTo>
                    <a:pt x="2839161" y="1903387"/>
                  </a:lnTo>
                  <a:lnTo>
                    <a:pt x="2869882" y="1879803"/>
                  </a:lnTo>
                  <a:lnTo>
                    <a:pt x="2875572" y="1864360"/>
                  </a:lnTo>
                  <a:lnTo>
                    <a:pt x="2876232" y="1861121"/>
                  </a:lnTo>
                  <a:lnTo>
                    <a:pt x="2876550" y="1857832"/>
                  </a:lnTo>
                  <a:lnTo>
                    <a:pt x="2876550" y="47167"/>
                  </a:lnTo>
                  <a:lnTo>
                    <a:pt x="2876232" y="43878"/>
                  </a:lnTo>
                  <a:lnTo>
                    <a:pt x="2875572" y="40640"/>
                  </a:lnTo>
                  <a:lnTo>
                    <a:pt x="2874937" y="37376"/>
                  </a:lnTo>
                  <a:lnTo>
                    <a:pt x="2851353" y="6667"/>
                  </a:lnTo>
                  <a:lnTo>
                    <a:pt x="2832671" y="317"/>
                  </a:lnTo>
                  <a:lnTo>
                    <a:pt x="2829382" y="0"/>
                  </a:lnTo>
                  <a:close/>
                </a:path>
              </a:pathLst>
            </a:custGeom>
            <a:solidFill>
              <a:srgbClr val="0F151F">
                <a:alpha val="9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87163" y="3267087"/>
              <a:ext cx="2885440" cy="1924050"/>
            </a:xfrm>
            <a:custGeom>
              <a:avLst/>
              <a:gdLst/>
              <a:ahLst/>
              <a:cxnLst/>
              <a:rect l="l" t="t" r="r" b="b"/>
              <a:pathLst>
                <a:path w="2885440" h="1924050">
                  <a:moveTo>
                    <a:pt x="2885186" y="51828"/>
                  </a:moveTo>
                  <a:lnTo>
                    <a:pt x="2883700" y="44399"/>
                  </a:lnTo>
                  <a:lnTo>
                    <a:pt x="2877604" y="29692"/>
                  </a:lnTo>
                  <a:lnTo>
                    <a:pt x="2873273" y="23202"/>
                  </a:lnTo>
                  <a:lnTo>
                    <a:pt x="2868117" y="18059"/>
                  </a:lnTo>
                  <a:lnTo>
                    <a:pt x="2867647" y="17576"/>
                  </a:lnTo>
                  <a:lnTo>
                    <a:pt x="2862021" y="11950"/>
                  </a:lnTo>
                  <a:lnTo>
                    <a:pt x="2855531" y="7607"/>
                  </a:lnTo>
                  <a:lnTo>
                    <a:pt x="2840952" y="1562"/>
                  </a:lnTo>
                  <a:lnTo>
                    <a:pt x="2841079" y="1562"/>
                  </a:lnTo>
                  <a:lnTo>
                    <a:pt x="2833179" y="0"/>
                  </a:lnTo>
                  <a:lnTo>
                    <a:pt x="75349" y="0"/>
                  </a:lnTo>
                  <a:lnTo>
                    <a:pt x="67843" y="355"/>
                  </a:lnTo>
                  <a:lnTo>
                    <a:pt x="59651" y="1562"/>
                  </a:lnTo>
                  <a:lnTo>
                    <a:pt x="59994" y="1562"/>
                  </a:lnTo>
                  <a:lnTo>
                    <a:pt x="53263" y="3251"/>
                  </a:lnTo>
                  <a:lnTo>
                    <a:pt x="16421" y="27876"/>
                  </a:lnTo>
                  <a:lnTo>
                    <a:pt x="0" y="65430"/>
                  </a:lnTo>
                  <a:lnTo>
                    <a:pt x="1079" y="61328"/>
                  </a:lnTo>
                  <a:lnTo>
                    <a:pt x="8813" y="47332"/>
                  </a:lnTo>
                  <a:lnTo>
                    <a:pt x="46189" y="23406"/>
                  </a:lnTo>
                  <a:lnTo>
                    <a:pt x="75349" y="19050"/>
                  </a:lnTo>
                  <a:lnTo>
                    <a:pt x="2825216" y="19050"/>
                  </a:lnTo>
                  <a:lnTo>
                    <a:pt x="2859430" y="37350"/>
                  </a:lnTo>
                  <a:lnTo>
                    <a:pt x="2866174" y="60007"/>
                  </a:lnTo>
                  <a:lnTo>
                    <a:pt x="2866174" y="1864042"/>
                  </a:lnTo>
                  <a:lnTo>
                    <a:pt x="2854248" y="1892909"/>
                  </a:lnTo>
                  <a:lnTo>
                    <a:pt x="2825216" y="1905000"/>
                  </a:lnTo>
                  <a:lnTo>
                    <a:pt x="75349" y="1905000"/>
                  </a:lnTo>
                  <a:lnTo>
                    <a:pt x="33007" y="1895373"/>
                  </a:lnTo>
                  <a:lnTo>
                    <a:pt x="1079" y="1862721"/>
                  </a:lnTo>
                  <a:lnTo>
                    <a:pt x="0" y="1858594"/>
                  </a:lnTo>
                  <a:lnTo>
                    <a:pt x="609" y="1862721"/>
                  </a:lnTo>
                  <a:lnTo>
                    <a:pt x="2413" y="1869935"/>
                  </a:lnTo>
                  <a:lnTo>
                    <a:pt x="4851" y="1876717"/>
                  </a:lnTo>
                  <a:lnTo>
                    <a:pt x="4953" y="1877009"/>
                  </a:lnTo>
                  <a:lnTo>
                    <a:pt x="33007" y="1911210"/>
                  </a:lnTo>
                  <a:lnTo>
                    <a:pt x="75349" y="1924050"/>
                  </a:lnTo>
                  <a:lnTo>
                    <a:pt x="2833179" y="1924050"/>
                  </a:lnTo>
                  <a:lnTo>
                    <a:pt x="2840456" y="1922589"/>
                  </a:lnTo>
                  <a:lnTo>
                    <a:pt x="2840647" y="1922589"/>
                  </a:lnTo>
                  <a:lnTo>
                    <a:pt x="2855531" y="1916430"/>
                  </a:lnTo>
                  <a:lnTo>
                    <a:pt x="2862021" y="1912099"/>
                  </a:lnTo>
                  <a:lnTo>
                    <a:pt x="2867660" y="1906460"/>
                  </a:lnTo>
                  <a:lnTo>
                    <a:pt x="2868130" y="1905990"/>
                  </a:lnTo>
                  <a:lnTo>
                    <a:pt x="2873273" y="1900847"/>
                  </a:lnTo>
                  <a:lnTo>
                    <a:pt x="2877604" y="1894357"/>
                  </a:lnTo>
                  <a:lnTo>
                    <a:pt x="2883662" y="1879765"/>
                  </a:lnTo>
                  <a:lnTo>
                    <a:pt x="2885186" y="1872208"/>
                  </a:lnTo>
                  <a:lnTo>
                    <a:pt x="2885186" y="51828"/>
                  </a:lnTo>
                  <a:close/>
                </a:path>
              </a:pathLst>
            </a:custGeom>
            <a:solidFill>
              <a:srgbClr val="002A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67274" y="3267075"/>
              <a:ext cx="76199" cy="192404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5121275" y="3421062"/>
            <a:ext cx="2301240" cy="15792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612140">
              <a:lnSpc>
                <a:spcPct val="109800"/>
              </a:lnSpc>
              <a:spcBef>
                <a:spcPts val="90"/>
              </a:spcBef>
            </a:pPr>
            <a:r>
              <a:rPr sz="1650" b="1" spc="-40" dirty="0">
                <a:solidFill>
                  <a:srgbClr val="EBEDF0"/>
                </a:solidFill>
                <a:latin typeface="Tahoma"/>
                <a:cs typeface="Tahoma"/>
              </a:rPr>
              <a:t>Manual</a:t>
            </a:r>
            <a:r>
              <a:rPr sz="1650" b="1" spc="-120" dirty="0">
                <a:solidFill>
                  <a:srgbClr val="EBEDF0"/>
                </a:solidFill>
                <a:latin typeface="Tahoma"/>
                <a:cs typeface="Tahoma"/>
              </a:rPr>
              <a:t> </a:t>
            </a:r>
            <a:r>
              <a:rPr sz="1650" b="1" spc="-40" dirty="0">
                <a:solidFill>
                  <a:srgbClr val="EBEDF0"/>
                </a:solidFill>
                <a:latin typeface="Tahoma"/>
                <a:cs typeface="Tahoma"/>
              </a:rPr>
              <a:t>Tracking </a:t>
            </a:r>
            <a:r>
              <a:rPr sz="1650" b="1" spc="-10" dirty="0">
                <a:solidFill>
                  <a:srgbClr val="EBEDF0"/>
                </a:solidFill>
                <a:latin typeface="Tahoma"/>
                <a:cs typeface="Tahoma"/>
              </a:rPr>
              <a:t>Difficulties</a:t>
            </a:r>
            <a:endParaRPr sz="1650">
              <a:latin typeface="Tahoma"/>
              <a:cs typeface="Tahoma"/>
            </a:endParaRPr>
          </a:p>
          <a:p>
            <a:pPr marL="12700" marR="5080">
              <a:lnSpc>
                <a:spcPct val="108000"/>
              </a:lnSpc>
              <a:spcBef>
                <a:spcPts val="890"/>
              </a:spcBef>
            </a:pPr>
            <a:r>
              <a:rPr sz="1350" spc="-65" dirty="0">
                <a:solidFill>
                  <a:srgbClr val="EBEDF0"/>
                </a:solidFill>
                <a:latin typeface="Verdana"/>
                <a:cs typeface="Verdana"/>
              </a:rPr>
              <a:t>Prone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EBEDF0"/>
                </a:solidFill>
                <a:latin typeface="Verdana"/>
                <a:cs typeface="Verdana"/>
              </a:rPr>
              <a:t>to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EBEDF0"/>
                </a:solidFill>
                <a:latin typeface="Verdana"/>
                <a:cs typeface="Verdana"/>
              </a:rPr>
              <a:t>human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135" dirty="0">
                <a:solidFill>
                  <a:srgbClr val="EBEDF0"/>
                </a:solidFill>
                <a:latin typeface="Verdana"/>
                <a:cs typeface="Verdana"/>
              </a:rPr>
              <a:t>error,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20" dirty="0">
                <a:solidFill>
                  <a:srgbClr val="EBEDF0"/>
                </a:solidFill>
                <a:latin typeface="Verdana"/>
                <a:cs typeface="Verdana"/>
              </a:rPr>
              <a:t>time- </a:t>
            </a:r>
            <a:r>
              <a:rPr sz="1350" spc="-85" dirty="0">
                <a:solidFill>
                  <a:srgbClr val="EBEDF0"/>
                </a:solidFill>
                <a:latin typeface="Verdana"/>
                <a:cs typeface="Verdana"/>
              </a:rPr>
              <a:t>consuming,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and 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inconsistent, </a:t>
            </a:r>
            <a:r>
              <a:rPr sz="1350" spc="-65" dirty="0">
                <a:solidFill>
                  <a:srgbClr val="EBEDF0"/>
                </a:solidFill>
                <a:latin typeface="Verdana"/>
                <a:cs typeface="Verdana"/>
              </a:rPr>
              <a:t>leading</a:t>
            </a:r>
            <a:r>
              <a:rPr sz="1350" spc="-11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EBEDF0"/>
                </a:solidFill>
                <a:latin typeface="Verdana"/>
                <a:cs typeface="Verdana"/>
              </a:rPr>
              <a:t>to</a:t>
            </a:r>
            <a:r>
              <a:rPr sz="1350" spc="-10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EBEDF0"/>
                </a:solidFill>
                <a:latin typeface="Verdana"/>
                <a:cs typeface="Verdana"/>
              </a:rPr>
              <a:t>an</a:t>
            </a:r>
            <a:r>
              <a:rPr sz="1350" spc="-11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EBEDF0"/>
                </a:solidFill>
                <a:latin typeface="Verdana"/>
                <a:cs typeface="Verdana"/>
              </a:rPr>
              <a:t>incomplete </a:t>
            </a:r>
            <a:r>
              <a:rPr sz="1350" spc="-55" dirty="0">
                <a:solidFill>
                  <a:srgbClr val="EBEDF0"/>
                </a:solidFill>
                <a:latin typeface="Verdana"/>
                <a:cs typeface="Verdana"/>
              </a:rPr>
              <a:t>financial </a:t>
            </a:r>
            <a:r>
              <a:rPr sz="1350" spc="-10" dirty="0">
                <a:solidFill>
                  <a:srgbClr val="EBEDF0"/>
                </a:solidFill>
                <a:latin typeface="Verdana"/>
                <a:cs typeface="Verdana"/>
              </a:rPr>
              <a:t>picture.</a:t>
            </a:r>
            <a:endParaRPr sz="1350">
              <a:latin typeface="Verdana"/>
              <a:cs typeface="Verdan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924799" y="3267075"/>
            <a:ext cx="2905125" cy="1924050"/>
            <a:chOff x="7924799" y="3267075"/>
            <a:chExt cx="2905125" cy="1924050"/>
          </a:xfrm>
        </p:grpSpPr>
        <p:sp>
          <p:nvSpPr>
            <p:cNvPr id="12" name="object 12"/>
            <p:cNvSpPr/>
            <p:nvPr/>
          </p:nvSpPr>
          <p:spPr>
            <a:xfrm>
              <a:off x="7943849" y="3276600"/>
              <a:ext cx="2876550" cy="1905000"/>
            </a:xfrm>
            <a:custGeom>
              <a:avLst/>
              <a:gdLst/>
              <a:ahLst/>
              <a:cxnLst/>
              <a:rect l="l" t="t" r="r" b="b"/>
              <a:pathLst>
                <a:path w="2876550" h="1905000">
                  <a:moveTo>
                    <a:pt x="2829382" y="0"/>
                  </a:moveTo>
                  <a:lnTo>
                    <a:pt x="71196" y="0"/>
                  </a:lnTo>
                  <a:lnTo>
                    <a:pt x="66243" y="431"/>
                  </a:lnTo>
                  <a:lnTo>
                    <a:pt x="29705" y="13665"/>
                  </a:lnTo>
                  <a:lnTo>
                    <a:pt x="3886" y="45199"/>
                  </a:lnTo>
                  <a:lnTo>
                    <a:pt x="0" y="62293"/>
                  </a:lnTo>
                  <a:lnTo>
                    <a:pt x="0" y="1838325"/>
                  </a:lnTo>
                  <a:lnTo>
                    <a:pt x="0" y="1842706"/>
                  </a:lnTo>
                  <a:lnTo>
                    <a:pt x="15621" y="1879003"/>
                  </a:lnTo>
                  <a:lnTo>
                    <a:pt x="51663" y="1901596"/>
                  </a:lnTo>
                  <a:lnTo>
                    <a:pt x="71196" y="1905000"/>
                  </a:lnTo>
                  <a:lnTo>
                    <a:pt x="2829382" y="1905000"/>
                  </a:lnTo>
                  <a:lnTo>
                    <a:pt x="2832671" y="1904682"/>
                  </a:lnTo>
                  <a:lnTo>
                    <a:pt x="2835910" y="1904022"/>
                  </a:lnTo>
                  <a:lnTo>
                    <a:pt x="2839161" y="1903387"/>
                  </a:lnTo>
                  <a:lnTo>
                    <a:pt x="2869882" y="1879803"/>
                  </a:lnTo>
                  <a:lnTo>
                    <a:pt x="2875572" y="1864360"/>
                  </a:lnTo>
                  <a:lnTo>
                    <a:pt x="2876232" y="1861121"/>
                  </a:lnTo>
                  <a:lnTo>
                    <a:pt x="2876550" y="1857832"/>
                  </a:lnTo>
                  <a:lnTo>
                    <a:pt x="2876550" y="47167"/>
                  </a:lnTo>
                  <a:lnTo>
                    <a:pt x="2876232" y="43878"/>
                  </a:lnTo>
                  <a:lnTo>
                    <a:pt x="2875572" y="40640"/>
                  </a:lnTo>
                  <a:lnTo>
                    <a:pt x="2874937" y="37376"/>
                  </a:lnTo>
                  <a:lnTo>
                    <a:pt x="2851353" y="6667"/>
                  </a:lnTo>
                  <a:lnTo>
                    <a:pt x="2832671" y="317"/>
                  </a:lnTo>
                  <a:lnTo>
                    <a:pt x="2829382" y="0"/>
                  </a:lnTo>
                  <a:close/>
                </a:path>
              </a:pathLst>
            </a:custGeom>
            <a:solidFill>
              <a:srgbClr val="0F151F">
                <a:alpha val="9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944688" y="3267087"/>
              <a:ext cx="2885440" cy="1924050"/>
            </a:xfrm>
            <a:custGeom>
              <a:avLst/>
              <a:gdLst/>
              <a:ahLst/>
              <a:cxnLst/>
              <a:rect l="l" t="t" r="r" b="b"/>
              <a:pathLst>
                <a:path w="2885440" h="1924050">
                  <a:moveTo>
                    <a:pt x="2885186" y="51828"/>
                  </a:moveTo>
                  <a:lnTo>
                    <a:pt x="2883700" y="44399"/>
                  </a:lnTo>
                  <a:lnTo>
                    <a:pt x="2877604" y="29692"/>
                  </a:lnTo>
                  <a:lnTo>
                    <a:pt x="2873273" y="23202"/>
                  </a:lnTo>
                  <a:lnTo>
                    <a:pt x="2868117" y="18059"/>
                  </a:lnTo>
                  <a:lnTo>
                    <a:pt x="2867647" y="17576"/>
                  </a:lnTo>
                  <a:lnTo>
                    <a:pt x="2862021" y="11950"/>
                  </a:lnTo>
                  <a:lnTo>
                    <a:pt x="2855531" y="7607"/>
                  </a:lnTo>
                  <a:lnTo>
                    <a:pt x="2840952" y="1562"/>
                  </a:lnTo>
                  <a:lnTo>
                    <a:pt x="2841079" y="1562"/>
                  </a:lnTo>
                  <a:lnTo>
                    <a:pt x="2833179" y="0"/>
                  </a:lnTo>
                  <a:lnTo>
                    <a:pt x="75349" y="0"/>
                  </a:lnTo>
                  <a:lnTo>
                    <a:pt x="67843" y="355"/>
                  </a:lnTo>
                  <a:lnTo>
                    <a:pt x="59651" y="1562"/>
                  </a:lnTo>
                  <a:lnTo>
                    <a:pt x="59994" y="1562"/>
                  </a:lnTo>
                  <a:lnTo>
                    <a:pt x="53263" y="3251"/>
                  </a:lnTo>
                  <a:lnTo>
                    <a:pt x="16421" y="27876"/>
                  </a:lnTo>
                  <a:lnTo>
                    <a:pt x="0" y="65430"/>
                  </a:lnTo>
                  <a:lnTo>
                    <a:pt x="1079" y="61328"/>
                  </a:lnTo>
                  <a:lnTo>
                    <a:pt x="8813" y="47332"/>
                  </a:lnTo>
                  <a:lnTo>
                    <a:pt x="46189" y="23406"/>
                  </a:lnTo>
                  <a:lnTo>
                    <a:pt x="75349" y="19050"/>
                  </a:lnTo>
                  <a:lnTo>
                    <a:pt x="2825216" y="19050"/>
                  </a:lnTo>
                  <a:lnTo>
                    <a:pt x="2859430" y="37350"/>
                  </a:lnTo>
                  <a:lnTo>
                    <a:pt x="2866174" y="60007"/>
                  </a:lnTo>
                  <a:lnTo>
                    <a:pt x="2866174" y="1864042"/>
                  </a:lnTo>
                  <a:lnTo>
                    <a:pt x="2854248" y="1892909"/>
                  </a:lnTo>
                  <a:lnTo>
                    <a:pt x="2825216" y="1905000"/>
                  </a:lnTo>
                  <a:lnTo>
                    <a:pt x="75349" y="1905000"/>
                  </a:lnTo>
                  <a:lnTo>
                    <a:pt x="33007" y="1895373"/>
                  </a:lnTo>
                  <a:lnTo>
                    <a:pt x="1079" y="1862721"/>
                  </a:lnTo>
                  <a:lnTo>
                    <a:pt x="0" y="1858594"/>
                  </a:lnTo>
                  <a:lnTo>
                    <a:pt x="609" y="1862721"/>
                  </a:lnTo>
                  <a:lnTo>
                    <a:pt x="2413" y="1869935"/>
                  </a:lnTo>
                  <a:lnTo>
                    <a:pt x="4851" y="1876717"/>
                  </a:lnTo>
                  <a:lnTo>
                    <a:pt x="4953" y="1877009"/>
                  </a:lnTo>
                  <a:lnTo>
                    <a:pt x="33007" y="1911210"/>
                  </a:lnTo>
                  <a:lnTo>
                    <a:pt x="75349" y="1924050"/>
                  </a:lnTo>
                  <a:lnTo>
                    <a:pt x="2833179" y="1924050"/>
                  </a:lnTo>
                  <a:lnTo>
                    <a:pt x="2840456" y="1922589"/>
                  </a:lnTo>
                  <a:lnTo>
                    <a:pt x="2840647" y="1922589"/>
                  </a:lnTo>
                  <a:lnTo>
                    <a:pt x="2855531" y="1916430"/>
                  </a:lnTo>
                  <a:lnTo>
                    <a:pt x="2862021" y="1912099"/>
                  </a:lnTo>
                  <a:lnTo>
                    <a:pt x="2867660" y="1906460"/>
                  </a:lnTo>
                  <a:lnTo>
                    <a:pt x="2868130" y="1905990"/>
                  </a:lnTo>
                  <a:lnTo>
                    <a:pt x="2873273" y="1900847"/>
                  </a:lnTo>
                  <a:lnTo>
                    <a:pt x="2877604" y="1894357"/>
                  </a:lnTo>
                  <a:lnTo>
                    <a:pt x="2883662" y="1879765"/>
                  </a:lnTo>
                  <a:lnTo>
                    <a:pt x="2885186" y="1872208"/>
                  </a:lnTo>
                  <a:lnTo>
                    <a:pt x="2885186" y="51828"/>
                  </a:lnTo>
                  <a:close/>
                </a:path>
              </a:pathLst>
            </a:custGeom>
            <a:solidFill>
              <a:srgbClr val="002A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24799" y="3267075"/>
              <a:ext cx="76199" cy="192404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8178800" y="3440112"/>
            <a:ext cx="2410460" cy="12839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dirty="0">
                <a:solidFill>
                  <a:srgbClr val="EBEDF0"/>
                </a:solidFill>
                <a:latin typeface="Tahoma"/>
                <a:cs typeface="Tahoma"/>
              </a:rPr>
              <a:t>Lack</a:t>
            </a:r>
            <a:r>
              <a:rPr sz="1650" b="1" spc="-95" dirty="0">
                <a:solidFill>
                  <a:srgbClr val="EBEDF0"/>
                </a:solidFill>
                <a:latin typeface="Tahoma"/>
                <a:cs typeface="Tahoma"/>
              </a:rPr>
              <a:t> </a:t>
            </a:r>
            <a:r>
              <a:rPr sz="1650" b="1" dirty="0">
                <a:solidFill>
                  <a:srgbClr val="EBEDF0"/>
                </a:solidFill>
                <a:latin typeface="Tahoma"/>
                <a:cs typeface="Tahoma"/>
              </a:rPr>
              <a:t>of</a:t>
            </a:r>
            <a:r>
              <a:rPr sz="1650" b="1" spc="-90" dirty="0">
                <a:solidFill>
                  <a:srgbClr val="EBEDF0"/>
                </a:solidFill>
                <a:latin typeface="Tahoma"/>
                <a:cs typeface="Tahoma"/>
              </a:rPr>
              <a:t> </a:t>
            </a:r>
            <a:r>
              <a:rPr sz="1650" b="1" spc="-40" dirty="0">
                <a:solidFill>
                  <a:srgbClr val="EBEDF0"/>
                </a:solidFill>
                <a:latin typeface="Tahoma"/>
                <a:cs typeface="Tahoma"/>
              </a:rPr>
              <a:t>Data</a:t>
            </a:r>
            <a:r>
              <a:rPr sz="1650" b="1" spc="-95" dirty="0">
                <a:solidFill>
                  <a:srgbClr val="EBEDF0"/>
                </a:solidFill>
                <a:latin typeface="Tahoma"/>
                <a:cs typeface="Tahoma"/>
              </a:rPr>
              <a:t> </a:t>
            </a:r>
            <a:r>
              <a:rPr sz="1650" b="1" spc="-10" dirty="0">
                <a:solidFill>
                  <a:srgbClr val="EBEDF0"/>
                </a:solidFill>
                <a:latin typeface="Tahoma"/>
                <a:cs typeface="Tahoma"/>
              </a:rPr>
              <a:t>Backup</a:t>
            </a:r>
            <a:endParaRPr sz="1650">
              <a:latin typeface="Tahoma"/>
              <a:cs typeface="Tahoma"/>
            </a:endParaRPr>
          </a:p>
          <a:p>
            <a:pPr marL="12700" marR="5080">
              <a:lnSpc>
                <a:spcPct val="108000"/>
              </a:lnSpc>
              <a:spcBef>
                <a:spcPts val="890"/>
              </a:spcBef>
            </a:pPr>
            <a:r>
              <a:rPr sz="1350" spc="-50" dirty="0">
                <a:solidFill>
                  <a:srgbClr val="EBEDF0"/>
                </a:solidFill>
                <a:latin typeface="Verdana"/>
                <a:cs typeface="Verdana"/>
              </a:rPr>
              <a:t>Physical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EBEDF0"/>
                </a:solidFill>
                <a:latin typeface="Verdana"/>
                <a:cs typeface="Verdana"/>
              </a:rPr>
              <a:t>records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25" dirty="0">
                <a:solidFill>
                  <a:srgbClr val="EBEDF0"/>
                </a:solidFill>
                <a:latin typeface="Verdana"/>
                <a:cs typeface="Verdana"/>
              </a:rPr>
              <a:t>are </a:t>
            </a:r>
            <a:r>
              <a:rPr sz="1350" spc="-50" dirty="0">
                <a:solidFill>
                  <a:srgbClr val="EBEDF0"/>
                </a:solidFill>
                <a:latin typeface="Verdana"/>
                <a:cs typeface="Verdana"/>
              </a:rPr>
              <a:t>susceptible</a:t>
            </a:r>
            <a:r>
              <a:rPr sz="1350" spc="-10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EBEDF0"/>
                </a:solidFill>
                <a:latin typeface="Verdana"/>
                <a:cs typeface="Verdana"/>
              </a:rPr>
              <a:t>to</a:t>
            </a:r>
            <a:r>
              <a:rPr sz="1350" spc="-10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30" dirty="0">
                <a:solidFill>
                  <a:srgbClr val="EBEDF0"/>
                </a:solidFill>
                <a:latin typeface="Verdana"/>
                <a:cs typeface="Verdana"/>
              </a:rPr>
              <a:t>loss</a:t>
            </a:r>
            <a:r>
              <a:rPr sz="1350" spc="-10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or</a:t>
            </a:r>
            <a:r>
              <a:rPr sz="1350" spc="-10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damage, </a:t>
            </a:r>
            <a:r>
              <a:rPr sz="1350" spc="-70" dirty="0">
                <a:solidFill>
                  <a:srgbClr val="EBEDF0"/>
                </a:solidFill>
                <a:latin typeface="Verdana"/>
                <a:cs typeface="Verdana"/>
              </a:rPr>
              <a:t>leaving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no</a:t>
            </a:r>
            <a:r>
              <a:rPr sz="1350" spc="-8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recoverable</a:t>
            </a:r>
            <a:r>
              <a:rPr sz="1350" spc="-8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EBEDF0"/>
                </a:solidFill>
                <a:latin typeface="Verdana"/>
                <a:cs typeface="Verdana"/>
              </a:rPr>
              <a:t>history </a:t>
            </a:r>
            <a:r>
              <a:rPr sz="1350" spc="-30" dirty="0">
                <a:solidFill>
                  <a:srgbClr val="EBEDF0"/>
                </a:solidFill>
                <a:latin typeface="Verdana"/>
                <a:cs typeface="Verdana"/>
              </a:rPr>
              <a:t>of</a:t>
            </a:r>
            <a:r>
              <a:rPr sz="1350" spc="-13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EBEDF0"/>
                </a:solidFill>
                <a:latin typeface="Verdana"/>
                <a:cs typeface="Verdana"/>
              </a:rPr>
              <a:t>transactions.</a:t>
            </a:r>
            <a:endParaRPr sz="1350">
              <a:latin typeface="Verdana"/>
              <a:cs typeface="Verdan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867274" y="5362575"/>
            <a:ext cx="2905125" cy="1933575"/>
            <a:chOff x="4867274" y="5362575"/>
            <a:chExt cx="2905125" cy="1933575"/>
          </a:xfrm>
        </p:grpSpPr>
        <p:sp>
          <p:nvSpPr>
            <p:cNvPr id="17" name="object 17"/>
            <p:cNvSpPr/>
            <p:nvPr/>
          </p:nvSpPr>
          <p:spPr>
            <a:xfrm>
              <a:off x="4886325" y="5372099"/>
              <a:ext cx="2876550" cy="1914525"/>
            </a:xfrm>
            <a:custGeom>
              <a:avLst/>
              <a:gdLst/>
              <a:ahLst/>
              <a:cxnLst/>
              <a:rect l="l" t="t" r="r" b="b"/>
              <a:pathLst>
                <a:path w="2876550" h="1914525">
                  <a:moveTo>
                    <a:pt x="2829382" y="0"/>
                  </a:moveTo>
                  <a:lnTo>
                    <a:pt x="71196" y="0"/>
                  </a:lnTo>
                  <a:lnTo>
                    <a:pt x="66243" y="431"/>
                  </a:lnTo>
                  <a:lnTo>
                    <a:pt x="29705" y="13665"/>
                  </a:lnTo>
                  <a:lnTo>
                    <a:pt x="3886" y="45199"/>
                  </a:lnTo>
                  <a:lnTo>
                    <a:pt x="0" y="62293"/>
                  </a:lnTo>
                  <a:lnTo>
                    <a:pt x="0" y="1847850"/>
                  </a:lnTo>
                  <a:lnTo>
                    <a:pt x="0" y="1852225"/>
                  </a:lnTo>
                  <a:lnTo>
                    <a:pt x="15621" y="1888529"/>
                  </a:lnTo>
                  <a:lnTo>
                    <a:pt x="51663" y="1911121"/>
                  </a:lnTo>
                  <a:lnTo>
                    <a:pt x="71196" y="1914525"/>
                  </a:lnTo>
                  <a:lnTo>
                    <a:pt x="2829382" y="1914525"/>
                  </a:lnTo>
                  <a:lnTo>
                    <a:pt x="2864104" y="1897395"/>
                  </a:lnTo>
                  <a:lnTo>
                    <a:pt x="2876550" y="1867355"/>
                  </a:lnTo>
                  <a:lnTo>
                    <a:pt x="2876550" y="47167"/>
                  </a:lnTo>
                  <a:lnTo>
                    <a:pt x="2876232" y="43878"/>
                  </a:lnTo>
                  <a:lnTo>
                    <a:pt x="2875572" y="40640"/>
                  </a:lnTo>
                  <a:lnTo>
                    <a:pt x="2874937" y="37376"/>
                  </a:lnTo>
                  <a:lnTo>
                    <a:pt x="2851353" y="6667"/>
                  </a:lnTo>
                  <a:lnTo>
                    <a:pt x="2832671" y="317"/>
                  </a:lnTo>
                  <a:lnTo>
                    <a:pt x="2829382" y="0"/>
                  </a:lnTo>
                  <a:close/>
                </a:path>
              </a:pathLst>
            </a:custGeom>
            <a:solidFill>
              <a:srgbClr val="0F151F">
                <a:alpha val="9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887163" y="5362587"/>
              <a:ext cx="2885440" cy="1933575"/>
            </a:xfrm>
            <a:custGeom>
              <a:avLst/>
              <a:gdLst/>
              <a:ahLst/>
              <a:cxnLst/>
              <a:rect l="l" t="t" r="r" b="b"/>
              <a:pathLst>
                <a:path w="2885440" h="1933575">
                  <a:moveTo>
                    <a:pt x="2885186" y="51828"/>
                  </a:moveTo>
                  <a:lnTo>
                    <a:pt x="2883700" y="44399"/>
                  </a:lnTo>
                  <a:lnTo>
                    <a:pt x="2877604" y="29692"/>
                  </a:lnTo>
                  <a:lnTo>
                    <a:pt x="2873273" y="23202"/>
                  </a:lnTo>
                  <a:lnTo>
                    <a:pt x="2868117" y="18059"/>
                  </a:lnTo>
                  <a:lnTo>
                    <a:pt x="2867647" y="17576"/>
                  </a:lnTo>
                  <a:lnTo>
                    <a:pt x="2862021" y="11950"/>
                  </a:lnTo>
                  <a:lnTo>
                    <a:pt x="2855531" y="7607"/>
                  </a:lnTo>
                  <a:lnTo>
                    <a:pt x="2840952" y="1562"/>
                  </a:lnTo>
                  <a:lnTo>
                    <a:pt x="2841079" y="1562"/>
                  </a:lnTo>
                  <a:lnTo>
                    <a:pt x="2833179" y="0"/>
                  </a:lnTo>
                  <a:lnTo>
                    <a:pt x="75349" y="0"/>
                  </a:lnTo>
                  <a:lnTo>
                    <a:pt x="67843" y="355"/>
                  </a:lnTo>
                  <a:lnTo>
                    <a:pt x="59651" y="1562"/>
                  </a:lnTo>
                  <a:lnTo>
                    <a:pt x="59994" y="1562"/>
                  </a:lnTo>
                  <a:lnTo>
                    <a:pt x="53263" y="3251"/>
                  </a:lnTo>
                  <a:lnTo>
                    <a:pt x="16421" y="27876"/>
                  </a:lnTo>
                  <a:lnTo>
                    <a:pt x="0" y="65430"/>
                  </a:lnTo>
                  <a:lnTo>
                    <a:pt x="1079" y="61328"/>
                  </a:lnTo>
                  <a:lnTo>
                    <a:pt x="8813" y="47332"/>
                  </a:lnTo>
                  <a:lnTo>
                    <a:pt x="46189" y="23406"/>
                  </a:lnTo>
                  <a:lnTo>
                    <a:pt x="75349" y="19050"/>
                  </a:lnTo>
                  <a:lnTo>
                    <a:pt x="2825216" y="19050"/>
                  </a:lnTo>
                  <a:lnTo>
                    <a:pt x="2859430" y="37350"/>
                  </a:lnTo>
                  <a:lnTo>
                    <a:pt x="2866174" y="60007"/>
                  </a:lnTo>
                  <a:lnTo>
                    <a:pt x="2866174" y="1873567"/>
                  </a:lnTo>
                  <a:lnTo>
                    <a:pt x="2847873" y="1907768"/>
                  </a:lnTo>
                  <a:lnTo>
                    <a:pt x="2825216" y="1914525"/>
                  </a:lnTo>
                  <a:lnTo>
                    <a:pt x="75349" y="1914525"/>
                  </a:lnTo>
                  <a:lnTo>
                    <a:pt x="33007" y="1904898"/>
                  </a:lnTo>
                  <a:lnTo>
                    <a:pt x="1079" y="1872234"/>
                  </a:lnTo>
                  <a:lnTo>
                    <a:pt x="0" y="1868131"/>
                  </a:lnTo>
                  <a:lnTo>
                    <a:pt x="609" y="1872234"/>
                  </a:lnTo>
                  <a:lnTo>
                    <a:pt x="2413" y="1879460"/>
                  </a:lnTo>
                  <a:lnTo>
                    <a:pt x="4851" y="1886242"/>
                  </a:lnTo>
                  <a:lnTo>
                    <a:pt x="4953" y="1886534"/>
                  </a:lnTo>
                  <a:lnTo>
                    <a:pt x="33007" y="1920735"/>
                  </a:lnTo>
                  <a:lnTo>
                    <a:pt x="75349" y="1933575"/>
                  </a:lnTo>
                  <a:lnTo>
                    <a:pt x="2833179" y="1933575"/>
                  </a:lnTo>
                  <a:lnTo>
                    <a:pt x="2840469" y="1932114"/>
                  </a:lnTo>
                  <a:lnTo>
                    <a:pt x="2840659" y="1932114"/>
                  </a:lnTo>
                  <a:lnTo>
                    <a:pt x="2855531" y="1925955"/>
                  </a:lnTo>
                  <a:lnTo>
                    <a:pt x="2862021" y="1921624"/>
                  </a:lnTo>
                  <a:lnTo>
                    <a:pt x="2867660" y="1915985"/>
                  </a:lnTo>
                  <a:lnTo>
                    <a:pt x="2868130" y="1915515"/>
                  </a:lnTo>
                  <a:lnTo>
                    <a:pt x="2873273" y="1910372"/>
                  </a:lnTo>
                  <a:lnTo>
                    <a:pt x="2877604" y="1903869"/>
                  </a:lnTo>
                  <a:lnTo>
                    <a:pt x="2883662" y="1889290"/>
                  </a:lnTo>
                  <a:lnTo>
                    <a:pt x="2885186" y="1881733"/>
                  </a:lnTo>
                  <a:lnTo>
                    <a:pt x="2885186" y="51828"/>
                  </a:lnTo>
                  <a:close/>
                </a:path>
              </a:pathLst>
            </a:custGeom>
            <a:solidFill>
              <a:srgbClr val="002A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67274" y="5362575"/>
              <a:ext cx="76199" cy="1933574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5121275" y="5507037"/>
            <a:ext cx="2323465" cy="15982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456565">
              <a:lnSpc>
                <a:spcPct val="113599"/>
              </a:lnSpc>
              <a:spcBef>
                <a:spcPts val="90"/>
              </a:spcBef>
            </a:pPr>
            <a:r>
              <a:rPr sz="1650" b="1" dirty="0">
                <a:solidFill>
                  <a:srgbClr val="EBEDF0"/>
                </a:solidFill>
                <a:latin typeface="Tahoma"/>
                <a:cs typeface="Tahoma"/>
              </a:rPr>
              <a:t>Absence</a:t>
            </a:r>
            <a:r>
              <a:rPr sz="1650" b="1" spc="-100" dirty="0">
                <a:solidFill>
                  <a:srgbClr val="EBEDF0"/>
                </a:solidFill>
                <a:latin typeface="Tahoma"/>
                <a:cs typeface="Tahoma"/>
              </a:rPr>
              <a:t> </a:t>
            </a:r>
            <a:r>
              <a:rPr sz="1650" b="1" dirty="0">
                <a:solidFill>
                  <a:srgbClr val="EBEDF0"/>
                </a:solidFill>
                <a:latin typeface="Tahoma"/>
                <a:cs typeface="Tahoma"/>
              </a:rPr>
              <a:t>of</a:t>
            </a:r>
            <a:r>
              <a:rPr sz="1650" b="1" spc="-100" dirty="0">
                <a:solidFill>
                  <a:srgbClr val="EBEDF0"/>
                </a:solidFill>
                <a:latin typeface="Tahoma"/>
                <a:cs typeface="Tahoma"/>
              </a:rPr>
              <a:t> </a:t>
            </a:r>
            <a:r>
              <a:rPr sz="1650" b="1" spc="-45" dirty="0">
                <a:solidFill>
                  <a:srgbClr val="EBEDF0"/>
                </a:solidFill>
                <a:latin typeface="Tahoma"/>
                <a:cs typeface="Tahoma"/>
              </a:rPr>
              <a:t>Digital </a:t>
            </a:r>
            <a:r>
              <a:rPr sz="1650" b="1" spc="-10" dirty="0">
                <a:solidFill>
                  <a:srgbClr val="EBEDF0"/>
                </a:solidFill>
                <a:latin typeface="Tahoma"/>
                <a:cs typeface="Tahoma"/>
              </a:rPr>
              <a:t>Simplicity</a:t>
            </a:r>
            <a:endParaRPr sz="1650">
              <a:latin typeface="Tahoma"/>
              <a:cs typeface="Tahoma"/>
            </a:endParaRPr>
          </a:p>
          <a:p>
            <a:pPr marL="12700" marR="5080">
              <a:lnSpc>
                <a:spcPct val="108000"/>
              </a:lnSpc>
              <a:spcBef>
                <a:spcPts val="890"/>
              </a:spcBef>
            </a:pPr>
            <a:r>
              <a:rPr sz="1350" spc="-35" dirty="0">
                <a:solidFill>
                  <a:srgbClr val="EBEDF0"/>
                </a:solidFill>
                <a:latin typeface="Verdana"/>
                <a:cs typeface="Verdana"/>
              </a:rPr>
              <a:t>A</a:t>
            </a:r>
            <a:r>
              <a:rPr sz="1350" spc="-114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45" dirty="0">
                <a:solidFill>
                  <a:srgbClr val="EBEDF0"/>
                </a:solidFill>
                <a:latin typeface="Verdana"/>
                <a:cs typeface="Verdana"/>
              </a:rPr>
              <a:t>clear</a:t>
            </a:r>
            <a:r>
              <a:rPr sz="1350" spc="-11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EBEDF0"/>
                </a:solidFill>
                <a:latin typeface="Verdana"/>
                <a:cs typeface="Verdana"/>
              </a:rPr>
              <a:t>need</a:t>
            </a:r>
            <a:r>
              <a:rPr sz="1350" spc="-11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EBEDF0"/>
                </a:solidFill>
                <a:latin typeface="Verdana"/>
                <a:cs typeface="Verdana"/>
              </a:rPr>
              <a:t>for</a:t>
            </a:r>
            <a:r>
              <a:rPr sz="1350" spc="-11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EBEDF0"/>
                </a:solidFill>
                <a:latin typeface="Verdana"/>
                <a:cs typeface="Verdana"/>
              </a:rPr>
              <a:t>an</a:t>
            </a:r>
            <a:r>
              <a:rPr sz="1350" spc="-11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EBEDF0"/>
                </a:solidFill>
                <a:latin typeface="Verdana"/>
                <a:cs typeface="Verdana"/>
              </a:rPr>
              <a:t>easy-</a:t>
            </a:r>
            <a:r>
              <a:rPr sz="1350" spc="-25" dirty="0">
                <a:solidFill>
                  <a:srgbClr val="EBEDF0"/>
                </a:solidFill>
                <a:latin typeface="Verdana"/>
                <a:cs typeface="Verdana"/>
              </a:rPr>
              <a:t>to- </a:t>
            </a:r>
            <a:r>
              <a:rPr sz="1350" spc="-55" dirty="0">
                <a:solidFill>
                  <a:srgbClr val="EBEDF0"/>
                </a:solidFill>
                <a:latin typeface="Verdana"/>
                <a:cs typeface="Verdana"/>
              </a:rPr>
              <a:t>use</a:t>
            </a:r>
            <a:r>
              <a:rPr sz="1350" spc="-10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EBEDF0"/>
                </a:solidFill>
                <a:latin typeface="Verdana"/>
                <a:cs typeface="Verdana"/>
              </a:rPr>
              <a:t>digital</a:t>
            </a:r>
            <a:r>
              <a:rPr sz="1350" spc="-10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EBEDF0"/>
                </a:solidFill>
                <a:latin typeface="Verdana"/>
                <a:cs typeface="Verdana"/>
              </a:rPr>
              <a:t>log</a:t>
            </a:r>
            <a:r>
              <a:rPr sz="1350" spc="-10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EBEDF0"/>
                </a:solidFill>
                <a:latin typeface="Verdana"/>
                <a:cs typeface="Verdana"/>
              </a:rPr>
              <a:t>that</a:t>
            </a:r>
            <a:r>
              <a:rPr sz="1350" spc="-10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EBEDF0"/>
                </a:solidFill>
                <a:latin typeface="Verdana"/>
                <a:cs typeface="Verdana"/>
              </a:rPr>
              <a:t>provides</a:t>
            </a:r>
            <a:r>
              <a:rPr sz="1350" spc="-10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EBEDF0"/>
                </a:solidFill>
                <a:latin typeface="Verdana"/>
                <a:cs typeface="Verdana"/>
              </a:rPr>
              <a:t>a </a:t>
            </a:r>
            <a:r>
              <a:rPr sz="1350" spc="-45" dirty="0">
                <a:solidFill>
                  <a:srgbClr val="EBEDF0"/>
                </a:solidFill>
                <a:latin typeface="Verdana"/>
                <a:cs typeface="Verdana"/>
              </a:rPr>
              <a:t>quick</a:t>
            </a:r>
            <a:r>
              <a:rPr sz="1350" spc="-10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EBEDF0"/>
                </a:solidFill>
                <a:latin typeface="Verdana"/>
                <a:cs typeface="Verdana"/>
              </a:rPr>
              <a:t>overview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and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EBEDF0"/>
                </a:solidFill>
                <a:latin typeface="Verdana"/>
                <a:cs typeface="Verdana"/>
              </a:rPr>
              <a:t>detailed reports.</a:t>
            </a:r>
            <a:endParaRPr sz="13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430000" cy="8686800"/>
          </a:xfrm>
          <a:custGeom>
            <a:avLst/>
            <a:gdLst/>
            <a:ahLst/>
            <a:cxnLst/>
            <a:rect l="l" t="t" r="r" b="b"/>
            <a:pathLst>
              <a:path w="11430000" h="8686800">
                <a:moveTo>
                  <a:pt x="11430000" y="0"/>
                </a:moveTo>
                <a:lnTo>
                  <a:pt x="0" y="0"/>
                </a:lnTo>
                <a:lnTo>
                  <a:pt x="0" y="8686800"/>
                </a:lnTo>
                <a:lnTo>
                  <a:pt x="11430000" y="86868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0F151F">
              <a:alpha val="9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286250" cy="86867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873625" y="425450"/>
            <a:ext cx="5645150" cy="1130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8200"/>
              </a:lnSpc>
              <a:spcBef>
                <a:spcPts val="95"/>
              </a:spcBef>
            </a:pPr>
            <a:r>
              <a:rPr spc="-75" dirty="0"/>
              <a:t>Project</a:t>
            </a:r>
            <a:r>
              <a:rPr spc="-295" dirty="0"/>
              <a:t> </a:t>
            </a:r>
            <a:r>
              <a:rPr spc="-75" dirty="0"/>
              <a:t>Objectives:</a:t>
            </a:r>
            <a:r>
              <a:rPr spc="-295" dirty="0"/>
              <a:t> </a:t>
            </a:r>
            <a:r>
              <a:rPr spc="-90" dirty="0"/>
              <a:t>Building </a:t>
            </a:r>
            <a:r>
              <a:rPr dirty="0"/>
              <a:t>a</a:t>
            </a:r>
            <a:r>
              <a:rPr spc="-330" dirty="0"/>
              <a:t> </a:t>
            </a:r>
            <a:r>
              <a:rPr spc="-85" dirty="0"/>
              <a:t>Robust</a:t>
            </a:r>
            <a:r>
              <a:rPr spc="-330" dirty="0"/>
              <a:t> </a:t>
            </a:r>
            <a:r>
              <a:rPr spc="-10" dirty="0"/>
              <a:t>Solution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73625" y="1821814"/>
            <a:ext cx="5937250" cy="463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500"/>
              </a:lnSpc>
              <a:spcBef>
                <a:spcPts val="100"/>
              </a:spcBef>
            </a:pP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This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EBEDF0"/>
                </a:solidFill>
                <a:latin typeface="Verdana"/>
                <a:cs typeface="Verdana"/>
              </a:rPr>
              <a:t>Expense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EBEDF0"/>
                </a:solidFill>
                <a:latin typeface="Verdana"/>
                <a:cs typeface="Verdana"/>
              </a:rPr>
              <a:t>Manager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EBEDF0"/>
                </a:solidFill>
                <a:latin typeface="Verdana"/>
                <a:cs typeface="Verdana"/>
              </a:rPr>
              <a:t>aims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EBEDF0"/>
                </a:solidFill>
                <a:latin typeface="Verdana"/>
                <a:cs typeface="Verdana"/>
              </a:rPr>
              <a:t>to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address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the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EBEDF0"/>
                </a:solidFill>
                <a:latin typeface="Verdana"/>
                <a:cs typeface="Verdana"/>
              </a:rPr>
              <a:t>identified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EBEDF0"/>
                </a:solidFill>
                <a:latin typeface="Verdana"/>
                <a:cs typeface="Verdana"/>
              </a:rPr>
              <a:t>problems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EBEDF0"/>
                </a:solidFill>
                <a:latin typeface="Verdana"/>
                <a:cs typeface="Verdana"/>
              </a:rPr>
              <a:t>by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40" dirty="0">
                <a:solidFill>
                  <a:srgbClr val="EBEDF0"/>
                </a:solidFill>
                <a:latin typeface="Verdana"/>
                <a:cs typeface="Verdana"/>
              </a:rPr>
              <a:t>providing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a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EBEDF0"/>
                </a:solidFill>
                <a:latin typeface="Verdana"/>
                <a:cs typeface="Verdana"/>
              </a:rPr>
              <a:t>streamlined,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secure,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and</a:t>
            </a:r>
            <a:r>
              <a:rPr sz="1350" spc="-8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EBEDF0"/>
                </a:solidFill>
                <a:latin typeface="Verdana"/>
                <a:cs typeface="Verdana"/>
              </a:rPr>
              <a:t>insightful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EBEDF0"/>
                </a:solidFill>
                <a:latin typeface="Verdana"/>
                <a:cs typeface="Verdana"/>
              </a:rPr>
              <a:t>financial</a:t>
            </a:r>
            <a:r>
              <a:rPr sz="1350" spc="-8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tracking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EBEDF0"/>
                </a:solidFill>
                <a:latin typeface="Verdana"/>
                <a:cs typeface="Verdana"/>
              </a:rPr>
              <a:t>tool.</a:t>
            </a:r>
            <a:endParaRPr sz="135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88217" y="2501277"/>
            <a:ext cx="167666" cy="17904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86325" y="2762250"/>
            <a:ext cx="5943600" cy="1905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873625" y="2868612"/>
            <a:ext cx="5243195" cy="6172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-30" dirty="0">
                <a:solidFill>
                  <a:srgbClr val="EBEDF0"/>
                </a:solidFill>
                <a:latin typeface="Tahoma"/>
                <a:cs typeface="Tahoma"/>
              </a:rPr>
              <a:t>Record</a:t>
            </a:r>
            <a:r>
              <a:rPr sz="1650" b="1" spc="-125" dirty="0">
                <a:solidFill>
                  <a:srgbClr val="EBEDF0"/>
                </a:solidFill>
                <a:latin typeface="Tahoma"/>
                <a:cs typeface="Tahoma"/>
              </a:rPr>
              <a:t> </a:t>
            </a:r>
            <a:r>
              <a:rPr sz="1650" b="1" spc="-10" dirty="0">
                <a:solidFill>
                  <a:srgbClr val="EBEDF0"/>
                </a:solidFill>
                <a:latin typeface="Tahoma"/>
                <a:cs typeface="Tahoma"/>
              </a:rPr>
              <a:t>Expenses</a:t>
            </a:r>
            <a:r>
              <a:rPr sz="1650" b="1" spc="-125" dirty="0">
                <a:solidFill>
                  <a:srgbClr val="EBEDF0"/>
                </a:solidFill>
                <a:latin typeface="Tahoma"/>
                <a:cs typeface="Tahoma"/>
              </a:rPr>
              <a:t> </a:t>
            </a:r>
            <a:r>
              <a:rPr sz="1650" b="1" spc="-10" dirty="0">
                <a:solidFill>
                  <a:srgbClr val="EBEDF0"/>
                </a:solidFill>
                <a:latin typeface="Tahoma"/>
                <a:cs typeface="Tahoma"/>
              </a:rPr>
              <a:t>Easily</a:t>
            </a:r>
            <a:endParaRPr sz="16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350" spc="-75" dirty="0">
                <a:solidFill>
                  <a:srgbClr val="EBEDF0"/>
                </a:solidFill>
                <a:latin typeface="Verdana"/>
                <a:cs typeface="Verdana"/>
              </a:rPr>
              <a:t>Develop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EBEDF0"/>
                </a:solidFill>
                <a:latin typeface="Verdana"/>
                <a:cs typeface="Verdana"/>
              </a:rPr>
              <a:t>an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intuitive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EBEDF0"/>
                </a:solidFill>
                <a:latin typeface="Verdana"/>
                <a:cs typeface="Verdana"/>
              </a:rPr>
              <a:t>interface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EBEDF0"/>
                </a:solidFill>
                <a:latin typeface="Verdana"/>
                <a:cs typeface="Verdana"/>
              </a:rPr>
              <a:t>for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45" dirty="0">
                <a:solidFill>
                  <a:srgbClr val="EBEDF0"/>
                </a:solidFill>
                <a:latin typeface="Verdana"/>
                <a:cs typeface="Verdana"/>
              </a:rPr>
              <a:t>quick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and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EBEDF0"/>
                </a:solidFill>
                <a:latin typeface="Verdana"/>
                <a:cs typeface="Verdana"/>
              </a:rPr>
              <a:t>efficient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EBEDF0"/>
                </a:solidFill>
                <a:latin typeface="Verdana"/>
                <a:cs typeface="Verdana"/>
              </a:rPr>
              <a:t>expense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EBEDF0"/>
                </a:solidFill>
                <a:latin typeface="Verdana"/>
                <a:cs typeface="Verdana"/>
              </a:rPr>
              <a:t>entry.</a:t>
            </a:r>
            <a:endParaRPr sz="1350">
              <a:latin typeface="Verdana"/>
              <a:cs typeface="Verdana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82897" y="3815762"/>
            <a:ext cx="178369" cy="17911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86325" y="4067175"/>
            <a:ext cx="5943600" cy="1905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873625" y="4173537"/>
            <a:ext cx="5553710" cy="84581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-20" dirty="0">
                <a:solidFill>
                  <a:srgbClr val="EBEDF0"/>
                </a:solidFill>
                <a:latin typeface="Tahoma"/>
                <a:cs typeface="Tahoma"/>
              </a:rPr>
              <a:t>Store</a:t>
            </a:r>
            <a:r>
              <a:rPr sz="1650" b="1" spc="-140" dirty="0">
                <a:solidFill>
                  <a:srgbClr val="EBEDF0"/>
                </a:solidFill>
                <a:latin typeface="Tahoma"/>
                <a:cs typeface="Tahoma"/>
              </a:rPr>
              <a:t> </a:t>
            </a:r>
            <a:r>
              <a:rPr sz="1650" b="1" spc="-40" dirty="0">
                <a:solidFill>
                  <a:srgbClr val="EBEDF0"/>
                </a:solidFill>
                <a:latin typeface="Tahoma"/>
                <a:cs typeface="Tahoma"/>
              </a:rPr>
              <a:t>Data</a:t>
            </a:r>
            <a:r>
              <a:rPr sz="1650" b="1" spc="-135" dirty="0">
                <a:solidFill>
                  <a:srgbClr val="EBEDF0"/>
                </a:solidFill>
                <a:latin typeface="Tahoma"/>
                <a:cs typeface="Tahoma"/>
              </a:rPr>
              <a:t> </a:t>
            </a:r>
            <a:r>
              <a:rPr sz="1650" b="1" spc="-10" dirty="0">
                <a:solidFill>
                  <a:srgbClr val="EBEDF0"/>
                </a:solidFill>
                <a:latin typeface="Tahoma"/>
                <a:cs typeface="Tahoma"/>
              </a:rPr>
              <a:t>Securely</a:t>
            </a:r>
            <a:endParaRPr sz="1650">
              <a:latin typeface="Tahoma"/>
              <a:cs typeface="Tahoma"/>
            </a:endParaRPr>
          </a:p>
          <a:p>
            <a:pPr marL="12700" marR="5080">
              <a:lnSpc>
                <a:spcPct val="106500"/>
              </a:lnSpc>
              <a:spcBef>
                <a:spcPts val="990"/>
              </a:spcBef>
            </a:pP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Implement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EBEDF0"/>
                </a:solidFill>
                <a:latin typeface="Verdana"/>
                <a:cs typeface="Verdana"/>
              </a:rPr>
              <a:t>reliable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EBEDF0"/>
                </a:solidFill>
                <a:latin typeface="Verdana"/>
                <a:cs typeface="Verdana"/>
              </a:rPr>
              <a:t>storage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EBEDF0"/>
                </a:solidFill>
                <a:latin typeface="Verdana"/>
                <a:cs typeface="Verdana"/>
              </a:rPr>
              <a:t>mechanisms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using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EBEDF0"/>
                </a:solidFill>
                <a:latin typeface="Verdana"/>
                <a:cs typeface="Verdana"/>
              </a:rPr>
              <a:t>CSV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30" dirty="0">
                <a:solidFill>
                  <a:srgbClr val="EBEDF0"/>
                </a:solidFill>
                <a:latin typeface="Verdana"/>
                <a:cs typeface="Verdana"/>
              </a:rPr>
              <a:t>files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EBEDF0"/>
                </a:solidFill>
                <a:latin typeface="Verdana"/>
                <a:cs typeface="Verdana"/>
              </a:rPr>
              <a:t>to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EBEDF0"/>
                </a:solidFill>
                <a:latin typeface="Verdana"/>
                <a:cs typeface="Verdana"/>
              </a:rPr>
              <a:t>ensure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20" dirty="0">
                <a:solidFill>
                  <a:srgbClr val="EBEDF0"/>
                </a:solidFill>
                <a:latin typeface="Verdana"/>
                <a:cs typeface="Verdana"/>
              </a:rPr>
              <a:t>data </a:t>
            </a:r>
            <a:r>
              <a:rPr sz="1350" spc="-10" dirty="0">
                <a:solidFill>
                  <a:srgbClr val="EBEDF0"/>
                </a:solidFill>
                <a:latin typeface="Verdana"/>
                <a:cs typeface="Verdana"/>
              </a:rPr>
              <a:t>persistence.</a:t>
            </a:r>
            <a:endParaRPr sz="1350">
              <a:latin typeface="Verdana"/>
              <a:cs typeface="Verdan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84369" y="5349252"/>
            <a:ext cx="175360" cy="17904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86325" y="5600700"/>
            <a:ext cx="5943600" cy="1905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873625" y="5707062"/>
            <a:ext cx="5328920" cy="84581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-45" dirty="0">
                <a:solidFill>
                  <a:srgbClr val="EBEDF0"/>
                </a:solidFill>
                <a:latin typeface="Tahoma"/>
                <a:cs typeface="Tahoma"/>
              </a:rPr>
              <a:t>Maintain</a:t>
            </a:r>
            <a:r>
              <a:rPr sz="1650" b="1" spc="-145" dirty="0">
                <a:solidFill>
                  <a:srgbClr val="EBEDF0"/>
                </a:solidFill>
                <a:latin typeface="Tahoma"/>
                <a:cs typeface="Tahoma"/>
              </a:rPr>
              <a:t> </a:t>
            </a:r>
            <a:r>
              <a:rPr sz="1650" b="1" dirty="0">
                <a:solidFill>
                  <a:srgbClr val="EBEDF0"/>
                </a:solidFill>
                <a:latin typeface="Tahoma"/>
                <a:cs typeface="Tahoma"/>
              </a:rPr>
              <a:t>Backup</a:t>
            </a:r>
            <a:r>
              <a:rPr sz="1650" b="1" spc="-140" dirty="0">
                <a:solidFill>
                  <a:srgbClr val="EBEDF0"/>
                </a:solidFill>
                <a:latin typeface="Tahoma"/>
                <a:cs typeface="Tahoma"/>
              </a:rPr>
              <a:t> </a:t>
            </a:r>
            <a:r>
              <a:rPr sz="1650" b="1" spc="-20" dirty="0">
                <a:solidFill>
                  <a:srgbClr val="EBEDF0"/>
                </a:solidFill>
                <a:latin typeface="Tahoma"/>
                <a:cs typeface="Tahoma"/>
              </a:rPr>
              <a:t>Logs</a:t>
            </a:r>
            <a:endParaRPr sz="1650">
              <a:latin typeface="Tahoma"/>
              <a:cs typeface="Tahoma"/>
            </a:endParaRPr>
          </a:p>
          <a:p>
            <a:pPr marL="12700" marR="5080">
              <a:lnSpc>
                <a:spcPct val="111100"/>
              </a:lnSpc>
              <a:spcBef>
                <a:spcPts val="840"/>
              </a:spcBef>
            </a:pPr>
            <a:r>
              <a:rPr sz="1350" spc="-85" dirty="0">
                <a:solidFill>
                  <a:srgbClr val="EBEDF0"/>
                </a:solidFill>
                <a:latin typeface="Verdana"/>
                <a:cs typeface="Verdana"/>
              </a:rPr>
              <a:t>Automate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the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EBEDF0"/>
                </a:solidFill>
                <a:latin typeface="Verdana"/>
                <a:cs typeface="Verdana"/>
              </a:rPr>
              <a:t>creation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30" dirty="0">
                <a:solidFill>
                  <a:srgbClr val="EBEDF0"/>
                </a:solidFill>
                <a:latin typeface="Verdana"/>
                <a:cs typeface="Verdana"/>
              </a:rPr>
              <a:t>of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EBEDF0"/>
                </a:solidFill>
                <a:latin typeface="Verdana"/>
                <a:cs typeface="Verdana"/>
              </a:rPr>
              <a:t>text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35" dirty="0">
                <a:solidFill>
                  <a:srgbClr val="EBEDF0"/>
                </a:solidFill>
                <a:latin typeface="Verdana"/>
                <a:cs typeface="Verdana"/>
              </a:rPr>
              <a:t>file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45" dirty="0">
                <a:solidFill>
                  <a:srgbClr val="EBEDF0"/>
                </a:solidFill>
                <a:latin typeface="Verdana"/>
                <a:cs typeface="Verdana"/>
              </a:rPr>
              <a:t>backups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EBEDF0"/>
                </a:solidFill>
                <a:latin typeface="Verdana"/>
                <a:cs typeface="Verdana"/>
              </a:rPr>
              <a:t>for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disaster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EBEDF0"/>
                </a:solidFill>
                <a:latin typeface="Verdana"/>
                <a:cs typeface="Verdana"/>
              </a:rPr>
              <a:t>recovery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25" dirty="0">
                <a:solidFill>
                  <a:srgbClr val="EBEDF0"/>
                </a:solidFill>
                <a:latin typeface="Verdana"/>
                <a:cs typeface="Verdana"/>
              </a:rPr>
              <a:t>and 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historical</a:t>
            </a:r>
            <a:r>
              <a:rPr sz="1350" spc="-7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EBEDF0"/>
                </a:solidFill>
                <a:latin typeface="Verdana"/>
                <a:cs typeface="Verdana"/>
              </a:rPr>
              <a:t>archiving.</a:t>
            </a:r>
            <a:endParaRPr sz="1350">
              <a:latin typeface="Verdana"/>
              <a:cs typeface="Verdan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898430" y="6873254"/>
            <a:ext cx="147240" cy="17935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86325" y="7134225"/>
            <a:ext cx="5943600" cy="1905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4873625" y="7240587"/>
            <a:ext cx="5691505" cy="84581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-30" dirty="0">
                <a:solidFill>
                  <a:srgbClr val="EBEDF0"/>
                </a:solidFill>
                <a:latin typeface="Tahoma"/>
                <a:cs typeface="Tahoma"/>
              </a:rPr>
              <a:t>Provide</a:t>
            </a:r>
            <a:r>
              <a:rPr sz="1650" b="1" spc="-155" dirty="0">
                <a:solidFill>
                  <a:srgbClr val="EBEDF0"/>
                </a:solidFill>
                <a:latin typeface="Tahoma"/>
                <a:cs typeface="Tahoma"/>
              </a:rPr>
              <a:t> </a:t>
            </a:r>
            <a:r>
              <a:rPr sz="1650" b="1" spc="-55" dirty="0">
                <a:solidFill>
                  <a:srgbClr val="EBEDF0"/>
                </a:solidFill>
                <a:latin typeface="Tahoma"/>
                <a:cs typeface="Tahoma"/>
              </a:rPr>
              <a:t>Total</a:t>
            </a:r>
            <a:r>
              <a:rPr sz="1650" b="1" spc="-150" dirty="0">
                <a:solidFill>
                  <a:srgbClr val="EBEDF0"/>
                </a:solidFill>
                <a:latin typeface="Tahoma"/>
                <a:cs typeface="Tahoma"/>
              </a:rPr>
              <a:t> </a:t>
            </a:r>
            <a:r>
              <a:rPr sz="1650" b="1" spc="-10" dirty="0">
                <a:solidFill>
                  <a:srgbClr val="EBEDF0"/>
                </a:solidFill>
                <a:latin typeface="Tahoma"/>
                <a:cs typeface="Tahoma"/>
              </a:rPr>
              <a:t>Calculations</a:t>
            </a:r>
            <a:endParaRPr sz="1650">
              <a:latin typeface="Tahoma"/>
              <a:cs typeface="Tahoma"/>
            </a:endParaRPr>
          </a:p>
          <a:p>
            <a:pPr marL="12700" marR="5080">
              <a:lnSpc>
                <a:spcPct val="111100"/>
              </a:lnSpc>
              <a:spcBef>
                <a:spcPts val="840"/>
              </a:spcBef>
            </a:pPr>
            <a:r>
              <a:rPr sz="1350" spc="-55" dirty="0">
                <a:solidFill>
                  <a:srgbClr val="EBEDF0"/>
                </a:solidFill>
                <a:latin typeface="Verdana"/>
                <a:cs typeface="Verdana"/>
              </a:rPr>
              <a:t>Enable</a:t>
            </a:r>
            <a:r>
              <a:rPr sz="1350" spc="-10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EBEDF0"/>
                </a:solidFill>
                <a:latin typeface="Verdana"/>
                <a:cs typeface="Verdana"/>
              </a:rPr>
              <a:t>users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EBEDF0"/>
                </a:solidFill>
                <a:latin typeface="Verdana"/>
                <a:cs typeface="Verdana"/>
              </a:rPr>
              <a:t>to</a:t>
            </a:r>
            <a:r>
              <a:rPr sz="1350" spc="-10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EBEDF0"/>
                </a:solidFill>
                <a:latin typeface="Verdana"/>
                <a:cs typeface="Verdana"/>
              </a:rPr>
              <a:t>view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EBEDF0"/>
                </a:solidFill>
                <a:latin typeface="Verdana"/>
                <a:cs typeface="Verdana"/>
              </a:rPr>
              <a:t>cumulative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EBEDF0"/>
                </a:solidFill>
                <a:latin typeface="Verdana"/>
                <a:cs typeface="Verdana"/>
              </a:rPr>
              <a:t>spending</a:t>
            </a:r>
            <a:r>
              <a:rPr sz="1350" spc="-10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and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EBEDF0"/>
                </a:solidFill>
                <a:latin typeface="Verdana"/>
                <a:cs typeface="Verdana"/>
              </a:rPr>
              <a:t>summaries</a:t>
            </a:r>
            <a:r>
              <a:rPr sz="1350" spc="-10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over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EBEDF0"/>
                </a:solidFill>
                <a:latin typeface="Verdana"/>
                <a:cs typeface="Verdana"/>
              </a:rPr>
              <a:t>specified periods.</a:t>
            </a:r>
            <a:endParaRPr sz="13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430000" cy="8686800"/>
          </a:xfrm>
          <a:custGeom>
            <a:avLst/>
            <a:gdLst/>
            <a:ahLst/>
            <a:cxnLst/>
            <a:rect l="l" t="t" r="r" b="b"/>
            <a:pathLst>
              <a:path w="11430000" h="8343900">
                <a:moveTo>
                  <a:pt x="11430000" y="0"/>
                </a:moveTo>
                <a:lnTo>
                  <a:pt x="0" y="0"/>
                </a:lnTo>
                <a:lnTo>
                  <a:pt x="0" y="8343900"/>
                </a:lnTo>
                <a:lnTo>
                  <a:pt x="11430000" y="83439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0F151F">
              <a:alpha val="9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0100"/>
              </a:lnSpc>
              <a:spcBef>
                <a:spcPts val="90"/>
              </a:spcBef>
            </a:pPr>
            <a:r>
              <a:rPr spc="-120" dirty="0"/>
              <a:t>Understanding</a:t>
            </a:r>
            <a:r>
              <a:rPr spc="-305" dirty="0"/>
              <a:t> </a:t>
            </a:r>
            <a:r>
              <a:rPr spc="-60" dirty="0"/>
              <a:t>the</a:t>
            </a:r>
            <a:r>
              <a:rPr spc="-300" dirty="0"/>
              <a:t> </a:t>
            </a:r>
            <a:r>
              <a:rPr spc="-90" dirty="0"/>
              <a:t>Existing</a:t>
            </a:r>
            <a:r>
              <a:rPr spc="-300" dirty="0"/>
              <a:t> </a:t>
            </a:r>
            <a:r>
              <a:rPr spc="-90" dirty="0"/>
              <a:t>System:</a:t>
            </a:r>
            <a:r>
              <a:rPr spc="-300" dirty="0"/>
              <a:t> </a:t>
            </a:r>
            <a:r>
              <a:rPr spc="160" dirty="0"/>
              <a:t>A</a:t>
            </a:r>
            <a:r>
              <a:rPr spc="-300" dirty="0"/>
              <a:t> </a:t>
            </a:r>
            <a:r>
              <a:rPr spc="-25" dirty="0"/>
              <a:t>Manual </a:t>
            </a:r>
            <a:r>
              <a:rPr spc="-10" dirty="0"/>
              <a:t>Burden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0075" y="2762249"/>
            <a:ext cx="4905374" cy="491489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962650" y="319087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EBED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62650" y="369570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EBED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62650" y="420052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EBED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8750">
              <a:lnSpc>
                <a:spcPct val="111100"/>
              </a:lnSpc>
              <a:spcBef>
                <a:spcPts val="100"/>
              </a:spcBef>
            </a:pPr>
            <a:r>
              <a:rPr spc="-100" dirty="0"/>
              <a:t>The</a:t>
            </a:r>
            <a:r>
              <a:rPr spc="-95" dirty="0"/>
              <a:t> </a:t>
            </a:r>
            <a:r>
              <a:rPr spc="-80" dirty="0"/>
              <a:t>current</a:t>
            </a:r>
            <a:r>
              <a:rPr spc="-95" dirty="0"/>
              <a:t> </a:t>
            </a:r>
            <a:r>
              <a:rPr spc="-70" dirty="0"/>
              <a:t>approach</a:t>
            </a:r>
            <a:r>
              <a:rPr spc="-95" dirty="0"/>
              <a:t> </a:t>
            </a:r>
            <a:r>
              <a:rPr spc="-55" dirty="0"/>
              <a:t>to</a:t>
            </a:r>
            <a:r>
              <a:rPr spc="-95" dirty="0"/>
              <a:t> </a:t>
            </a:r>
            <a:r>
              <a:rPr spc="-85" dirty="0"/>
              <a:t>managing</a:t>
            </a:r>
            <a:r>
              <a:rPr spc="-95" dirty="0"/>
              <a:t> </a:t>
            </a:r>
            <a:r>
              <a:rPr spc="-65" dirty="0"/>
              <a:t>expenses</a:t>
            </a:r>
            <a:r>
              <a:rPr spc="-95" dirty="0"/>
              <a:t> </a:t>
            </a:r>
            <a:r>
              <a:rPr spc="-90" dirty="0"/>
              <a:t>primarily</a:t>
            </a:r>
            <a:r>
              <a:rPr spc="-100" dirty="0"/>
              <a:t> </a:t>
            </a:r>
            <a:r>
              <a:rPr spc="-65" dirty="0"/>
              <a:t>relies</a:t>
            </a:r>
            <a:r>
              <a:rPr spc="-95" dirty="0"/>
              <a:t> </a:t>
            </a:r>
            <a:r>
              <a:rPr spc="-80" dirty="0"/>
              <a:t>on</a:t>
            </a:r>
            <a:r>
              <a:rPr spc="-95" dirty="0"/>
              <a:t> </a:t>
            </a:r>
            <a:r>
              <a:rPr spc="-90" dirty="0"/>
              <a:t>manual</a:t>
            </a:r>
            <a:r>
              <a:rPr spc="-95" dirty="0"/>
              <a:t> methods, </a:t>
            </a:r>
            <a:r>
              <a:rPr spc="-50" dirty="0"/>
              <a:t>which</a:t>
            </a:r>
            <a:r>
              <a:rPr spc="-95" dirty="0"/>
              <a:t> are </a:t>
            </a:r>
            <a:r>
              <a:rPr spc="-80" dirty="0"/>
              <a:t>inherently</a:t>
            </a:r>
            <a:r>
              <a:rPr spc="-95" dirty="0"/>
              <a:t> </a:t>
            </a:r>
            <a:r>
              <a:rPr spc="-50" dirty="0"/>
              <a:t>inefficient</a:t>
            </a:r>
            <a:r>
              <a:rPr spc="-95" dirty="0"/>
              <a:t> </a:t>
            </a:r>
            <a:r>
              <a:rPr spc="-80" dirty="0"/>
              <a:t>and</a:t>
            </a:r>
            <a:r>
              <a:rPr spc="-95" dirty="0"/>
              <a:t> </a:t>
            </a:r>
            <a:r>
              <a:rPr spc="-85" dirty="0"/>
              <a:t>prone</a:t>
            </a:r>
            <a:r>
              <a:rPr spc="-95" dirty="0"/>
              <a:t> </a:t>
            </a:r>
            <a:r>
              <a:rPr spc="-25" dirty="0"/>
              <a:t>to </a:t>
            </a:r>
            <a:r>
              <a:rPr spc="-55" dirty="0"/>
              <a:t>significant</a:t>
            </a:r>
            <a:r>
              <a:rPr spc="-35" dirty="0"/>
              <a:t> </a:t>
            </a:r>
            <a:r>
              <a:rPr spc="-10" dirty="0"/>
              <a:t>drawbacks.</a:t>
            </a:r>
          </a:p>
          <a:p>
            <a:pPr>
              <a:lnSpc>
                <a:spcPct val="100000"/>
              </a:lnSpc>
              <a:spcBef>
                <a:spcPts val="1160"/>
              </a:spcBef>
            </a:pPr>
            <a:endParaRPr spc="-10" dirty="0"/>
          </a:p>
          <a:p>
            <a:pPr marL="5346065">
              <a:lnSpc>
                <a:spcPct val="100000"/>
              </a:lnSpc>
              <a:spcBef>
                <a:spcPts val="5"/>
              </a:spcBef>
            </a:pPr>
            <a:r>
              <a:rPr spc="-80" dirty="0"/>
              <a:t>Without</a:t>
            </a:r>
            <a:r>
              <a:rPr spc="-85" dirty="0"/>
              <a:t> </a:t>
            </a:r>
            <a:r>
              <a:rPr spc="-100" dirty="0"/>
              <a:t>automation,</a:t>
            </a:r>
            <a:r>
              <a:rPr spc="-85" dirty="0"/>
              <a:t> </a:t>
            </a:r>
            <a:r>
              <a:rPr spc="-70" dirty="0"/>
              <a:t>individuals</a:t>
            </a:r>
            <a:r>
              <a:rPr spc="-85" dirty="0"/>
              <a:t> </a:t>
            </a:r>
            <a:r>
              <a:rPr spc="-60" dirty="0"/>
              <a:t>often</a:t>
            </a:r>
            <a:r>
              <a:rPr spc="-85" dirty="0"/>
              <a:t> </a:t>
            </a:r>
            <a:r>
              <a:rPr spc="-75" dirty="0"/>
              <a:t>resort</a:t>
            </a:r>
            <a:r>
              <a:rPr spc="-80" dirty="0"/>
              <a:t> </a:t>
            </a:r>
            <a:r>
              <a:rPr spc="-25" dirty="0"/>
              <a:t>to:</a:t>
            </a:r>
          </a:p>
          <a:p>
            <a:pPr marL="5620385" marR="363855">
              <a:lnSpc>
                <a:spcPct val="106500"/>
              </a:lnSpc>
              <a:spcBef>
                <a:spcPts val="1275"/>
              </a:spcBef>
            </a:pPr>
            <a:r>
              <a:rPr spc="-80" dirty="0"/>
              <a:t>Keeping</a:t>
            </a:r>
            <a:r>
              <a:rPr spc="-105" dirty="0"/>
              <a:t> </a:t>
            </a:r>
            <a:r>
              <a:rPr spc="-60" dirty="0">
                <a:solidFill>
                  <a:srgbClr val="FAC495"/>
                </a:solidFill>
              </a:rPr>
              <a:t>physical</a:t>
            </a:r>
            <a:r>
              <a:rPr spc="-100" dirty="0">
                <a:solidFill>
                  <a:srgbClr val="FAC495"/>
                </a:solidFill>
              </a:rPr>
              <a:t> </a:t>
            </a:r>
            <a:r>
              <a:rPr spc="-55" dirty="0">
                <a:solidFill>
                  <a:srgbClr val="FAC495"/>
                </a:solidFill>
              </a:rPr>
              <a:t>receipts</a:t>
            </a:r>
            <a:r>
              <a:rPr spc="-105" dirty="0">
                <a:solidFill>
                  <a:srgbClr val="FAC495"/>
                </a:solidFill>
              </a:rPr>
              <a:t> </a:t>
            </a:r>
            <a:r>
              <a:rPr spc="-65" dirty="0"/>
              <a:t>that</a:t>
            </a:r>
            <a:r>
              <a:rPr spc="-100" dirty="0"/>
              <a:t> </a:t>
            </a:r>
            <a:r>
              <a:rPr spc="-45" dirty="0"/>
              <a:t>can</a:t>
            </a:r>
            <a:r>
              <a:rPr spc="-100" dirty="0"/>
              <a:t> </a:t>
            </a:r>
            <a:r>
              <a:rPr spc="-60" dirty="0"/>
              <a:t>easily</a:t>
            </a:r>
            <a:r>
              <a:rPr spc="-105" dirty="0"/>
              <a:t> </a:t>
            </a:r>
            <a:r>
              <a:rPr spc="-60" dirty="0"/>
              <a:t>be</a:t>
            </a:r>
            <a:r>
              <a:rPr spc="-100" dirty="0"/>
              <a:t> </a:t>
            </a:r>
            <a:r>
              <a:rPr spc="-45" dirty="0"/>
              <a:t>lost</a:t>
            </a:r>
            <a:r>
              <a:rPr spc="-100" dirty="0"/>
              <a:t> </a:t>
            </a:r>
            <a:r>
              <a:rPr spc="-25" dirty="0"/>
              <a:t>or </a:t>
            </a:r>
            <a:r>
              <a:rPr spc="-10" dirty="0"/>
              <a:t>damaged.</a:t>
            </a:r>
          </a:p>
          <a:p>
            <a:pPr marL="5620385" marR="24765">
              <a:lnSpc>
                <a:spcPct val="106500"/>
              </a:lnSpc>
              <a:spcBef>
                <a:spcPts val="520"/>
              </a:spcBef>
            </a:pPr>
            <a:r>
              <a:rPr spc="-65" dirty="0"/>
              <a:t>Maintaining</a:t>
            </a:r>
            <a:r>
              <a:rPr spc="-90" dirty="0"/>
              <a:t> </a:t>
            </a:r>
            <a:r>
              <a:rPr spc="-75" dirty="0">
                <a:solidFill>
                  <a:srgbClr val="FAC495"/>
                </a:solidFill>
              </a:rPr>
              <a:t>handwritten</a:t>
            </a:r>
            <a:r>
              <a:rPr spc="-90" dirty="0">
                <a:solidFill>
                  <a:srgbClr val="FAC495"/>
                </a:solidFill>
              </a:rPr>
              <a:t> </a:t>
            </a:r>
            <a:r>
              <a:rPr spc="-60" dirty="0">
                <a:solidFill>
                  <a:srgbClr val="FAC495"/>
                </a:solidFill>
              </a:rPr>
              <a:t>ledgers</a:t>
            </a:r>
            <a:r>
              <a:rPr spc="-85" dirty="0">
                <a:solidFill>
                  <a:srgbClr val="FAC495"/>
                </a:solidFill>
              </a:rPr>
              <a:t> </a:t>
            </a:r>
            <a:r>
              <a:rPr spc="-80" dirty="0"/>
              <a:t>or</a:t>
            </a:r>
            <a:r>
              <a:rPr spc="-90" dirty="0"/>
              <a:t> </a:t>
            </a:r>
            <a:r>
              <a:rPr spc="-40" dirty="0"/>
              <a:t>basic</a:t>
            </a:r>
            <a:r>
              <a:rPr spc="-90" dirty="0"/>
              <a:t> </a:t>
            </a:r>
            <a:r>
              <a:rPr spc="-40" dirty="0"/>
              <a:t>spreadsheets </a:t>
            </a:r>
            <a:r>
              <a:rPr spc="-65" dirty="0"/>
              <a:t>that</a:t>
            </a:r>
            <a:r>
              <a:rPr spc="-105" dirty="0"/>
              <a:t> </a:t>
            </a:r>
            <a:r>
              <a:rPr spc="-30" dirty="0"/>
              <a:t>lack</a:t>
            </a:r>
            <a:r>
              <a:rPr spc="-105" dirty="0"/>
              <a:t> </a:t>
            </a:r>
            <a:r>
              <a:rPr spc="-70" dirty="0"/>
              <a:t>advanced</a:t>
            </a:r>
            <a:r>
              <a:rPr spc="-105" dirty="0"/>
              <a:t> </a:t>
            </a:r>
            <a:r>
              <a:rPr spc="-10" dirty="0"/>
              <a:t>functionality.</a:t>
            </a:r>
          </a:p>
          <a:p>
            <a:pPr marL="5620385" marR="5080">
              <a:lnSpc>
                <a:spcPct val="111100"/>
              </a:lnSpc>
              <a:spcBef>
                <a:spcPts val="455"/>
              </a:spcBef>
            </a:pPr>
            <a:r>
              <a:rPr spc="-75" dirty="0"/>
              <a:t>Performing</a:t>
            </a:r>
            <a:r>
              <a:rPr spc="-80" dirty="0"/>
              <a:t> </a:t>
            </a:r>
            <a:r>
              <a:rPr spc="-50" dirty="0">
                <a:solidFill>
                  <a:srgbClr val="FAC495"/>
                </a:solidFill>
              </a:rPr>
              <a:t>calculations</a:t>
            </a:r>
            <a:r>
              <a:rPr spc="-80" dirty="0">
                <a:solidFill>
                  <a:srgbClr val="FAC495"/>
                </a:solidFill>
              </a:rPr>
              <a:t> </a:t>
            </a:r>
            <a:r>
              <a:rPr spc="-114" dirty="0">
                <a:solidFill>
                  <a:srgbClr val="FAC495"/>
                </a:solidFill>
              </a:rPr>
              <a:t>manually</a:t>
            </a:r>
            <a:r>
              <a:rPr spc="-114" dirty="0"/>
              <a:t>,</a:t>
            </a:r>
            <a:r>
              <a:rPr spc="-80" dirty="0"/>
              <a:t> </a:t>
            </a:r>
            <a:r>
              <a:rPr spc="-60" dirty="0"/>
              <a:t>increasing</a:t>
            </a:r>
            <a:r>
              <a:rPr spc="-80" dirty="0"/>
              <a:t> </a:t>
            </a:r>
            <a:r>
              <a:rPr spc="-60" dirty="0"/>
              <a:t>the</a:t>
            </a:r>
            <a:r>
              <a:rPr spc="-80" dirty="0"/>
              <a:t> </a:t>
            </a:r>
            <a:r>
              <a:rPr spc="-55" dirty="0"/>
              <a:t>risk</a:t>
            </a:r>
            <a:r>
              <a:rPr spc="-80" dirty="0"/>
              <a:t> </a:t>
            </a:r>
            <a:r>
              <a:rPr spc="-25" dirty="0"/>
              <a:t>of </a:t>
            </a:r>
            <a:r>
              <a:rPr spc="-10" dirty="0"/>
              <a:t>errors.</a:t>
            </a:r>
          </a:p>
          <a:p>
            <a:pPr marL="5346065" marR="117475">
              <a:lnSpc>
                <a:spcPct val="108800"/>
              </a:lnSpc>
              <a:spcBef>
                <a:spcPts val="1160"/>
              </a:spcBef>
            </a:pPr>
            <a:r>
              <a:rPr spc="-80" dirty="0"/>
              <a:t>This</a:t>
            </a:r>
            <a:r>
              <a:rPr spc="-105" dirty="0"/>
              <a:t> </a:t>
            </a:r>
            <a:r>
              <a:rPr spc="-75" dirty="0"/>
              <a:t>system</a:t>
            </a:r>
            <a:r>
              <a:rPr spc="-105" dirty="0"/>
              <a:t> </a:t>
            </a:r>
            <a:r>
              <a:rPr spc="-35" dirty="0"/>
              <a:t>is</a:t>
            </a:r>
            <a:r>
              <a:rPr spc="-100" dirty="0"/>
              <a:t> </a:t>
            </a:r>
            <a:r>
              <a:rPr spc="-75" dirty="0"/>
              <a:t>not</a:t>
            </a:r>
            <a:r>
              <a:rPr spc="-105" dirty="0"/>
              <a:t> </a:t>
            </a:r>
            <a:r>
              <a:rPr spc="-80" dirty="0"/>
              <a:t>only</a:t>
            </a:r>
            <a:r>
              <a:rPr spc="-105" dirty="0"/>
              <a:t> </a:t>
            </a:r>
            <a:r>
              <a:rPr spc="-60" dirty="0"/>
              <a:t>time-</a:t>
            </a:r>
            <a:r>
              <a:rPr spc="-75" dirty="0"/>
              <a:t>consuming</a:t>
            </a:r>
            <a:r>
              <a:rPr spc="-100" dirty="0"/>
              <a:t> </a:t>
            </a:r>
            <a:r>
              <a:rPr spc="-70" dirty="0"/>
              <a:t>but</a:t>
            </a:r>
            <a:r>
              <a:rPr spc="-105" dirty="0"/>
              <a:t> </a:t>
            </a:r>
            <a:r>
              <a:rPr spc="-50" dirty="0"/>
              <a:t>also</a:t>
            </a:r>
            <a:r>
              <a:rPr spc="-105" dirty="0"/>
              <a:t> </a:t>
            </a:r>
            <a:r>
              <a:rPr spc="-45" dirty="0"/>
              <a:t>provides </a:t>
            </a:r>
            <a:r>
              <a:rPr spc="-75" dirty="0">
                <a:solidFill>
                  <a:srgbClr val="1F2A5D"/>
                </a:solidFill>
              </a:rPr>
              <a:t>limited</a:t>
            </a:r>
            <a:r>
              <a:rPr spc="-85" dirty="0">
                <a:solidFill>
                  <a:srgbClr val="1F2A5D"/>
                </a:solidFill>
              </a:rPr>
              <a:t> </a:t>
            </a:r>
            <a:r>
              <a:rPr spc="-60" dirty="0">
                <a:solidFill>
                  <a:srgbClr val="1F2A5D"/>
                </a:solidFill>
              </a:rPr>
              <a:t>insights</a:t>
            </a:r>
            <a:r>
              <a:rPr spc="-85" dirty="0">
                <a:solidFill>
                  <a:srgbClr val="1F2A5D"/>
                </a:solidFill>
              </a:rPr>
              <a:t> </a:t>
            </a:r>
            <a:r>
              <a:rPr spc="-70" dirty="0"/>
              <a:t>into</a:t>
            </a:r>
            <a:r>
              <a:rPr spc="-85" dirty="0"/>
              <a:t> </a:t>
            </a:r>
            <a:r>
              <a:rPr spc="-65" dirty="0"/>
              <a:t>spending</a:t>
            </a:r>
            <a:r>
              <a:rPr spc="-85" dirty="0"/>
              <a:t> patterns, </a:t>
            </a:r>
            <a:r>
              <a:rPr spc="-90" dirty="0"/>
              <a:t>making</a:t>
            </a:r>
            <a:r>
              <a:rPr spc="-80" dirty="0"/>
              <a:t> </a:t>
            </a:r>
            <a:r>
              <a:rPr spc="-10" dirty="0"/>
              <a:t>effective </a:t>
            </a:r>
            <a:r>
              <a:rPr spc="-55" dirty="0"/>
              <a:t>financial</a:t>
            </a:r>
            <a:r>
              <a:rPr spc="-70" dirty="0"/>
              <a:t> planning </a:t>
            </a:r>
            <a:r>
              <a:rPr spc="-10" dirty="0"/>
              <a:t>challenging.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430000" cy="8686800"/>
          </a:xfrm>
          <a:custGeom>
            <a:avLst/>
            <a:gdLst/>
            <a:ahLst/>
            <a:cxnLst/>
            <a:rect l="l" t="t" r="r" b="b"/>
            <a:pathLst>
              <a:path w="11430000" h="8039100">
                <a:moveTo>
                  <a:pt x="11430000" y="0"/>
                </a:moveTo>
                <a:lnTo>
                  <a:pt x="0" y="0"/>
                </a:lnTo>
                <a:lnTo>
                  <a:pt x="0" y="8039100"/>
                </a:lnTo>
                <a:lnTo>
                  <a:pt x="11430000" y="80391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0F151F">
              <a:alpha val="9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3"/>
            <a:ext cx="11430000" cy="214287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7375" y="2606675"/>
            <a:ext cx="9078595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125" dirty="0"/>
              <a:t>The</a:t>
            </a:r>
            <a:r>
              <a:rPr spc="-310" dirty="0"/>
              <a:t> </a:t>
            </a:r>
            <a:r>
              <a:rPr spc="-65" dirty="0"/>
              <a:t>Proposed</a:t>
            </a:r>
            <a:r>
              <a:rPr spc="-310" dirty="0"/>
              <a:t> </a:t>
            </a:r>
            <a:r>
              <a:rPr spc="-90" dirty="0"/>
              <a:t>System:</a:t>
            </a:r>
            <a:r>
              <a:rPr spc="-310" dirty="0"/>
              <a:t> </a:t>
            </a:r>
            <a:r>
              <a:rPr spc="-100" dirty="0"/>
              <a:t>Automated</a:t>
            </a:r>
            <a:r>
              <a:rPr spc="-310" dirty="0"/>
              <a:t> </a:t>
            </a:r>
            <a:r>
              <a:rPr spc="-245" dirty="0"/>
              <a:t>&amp;</a:t>
            </a:r>
            <a:r>
              <a:rPr spc="-310" dirty="0"/>
              <a:t> </a:t>
            </a:r>
            <a:r>
              <a:rPr spc="-10" dirty="0"/>
              <a:t>Efficient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87375" y="3425825"/>
            <a:ext cx="10248900" cy="23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Our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Python-</a:t>
            </a:r>
            <a:r>
              <a:rPr sz="1350" spc="-55" dirty="0">
                <a:solidFill>
                  <a:srgbClr val="EBEDF0"/>
                </a:solidFill>
                <a:latin typeface="Verdana"/>
                <a:cs typeface="Verdana"/>
              </a:rPr>
              <a:t>based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EBEDF0"/>
                </a:solidFill>
                <a:latin typeface="Verdana"/>
                <a:cs typeface="Verdana"/>
              </a:rPr>
              <a:t>Expense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EBEDF0"/>
                </a:solidFill>
                <a:latin typeface="Verdana"/>
                <a:cs typeface="Verdana"/>
              </a:rPr>
              <a:t>Manager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EBEDF0"/>
                </a:solidFill>
                <a:latin typeface="Verdana"/>
                <a:cs typeface="Verdana"/>
              </a:rPr>
              <a:t>offers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a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114" dirty="0">
                <a:solidFill>
                  <a:srgbClr val="EBEDF0"/>
                </a:solidFill>
                <a:latin typeface="Verdana"/>
                <a:cs typeface="Verdana"/>
              </a:rPr>
              <a:t>modern,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EBEDF0"/>
                </a:solidFill>
                <a:latin typeface="Verdana"/>
                <a:cs typeface="Verdana"/>
              </a:rPr>
              <a:t>automated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EBEDF0"/>
                </a:solidFill>
                <a:latin typeface="Verdana"/>
                <a:cs typeface="Verdana"/>
              </a:rPr>
              <a:t>solution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EBEDF0"/>
                </a:solidFill>
                <a:latin typeface="Verdana"/>
                <a:cs typeface="Verdana"/>
              </a:rPr>
              <a:t>to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EBEDF0"/>
                </a:solidFill>
                <a:latin typeface="Verdana"/>
                <a:cs typeface="Verdana"/>
              </a:rPr>
              <a:t>financial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tracking,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providing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EBEDF0"/>
                </a:solidFill>
                <a:latin typeface="Verdana"/>
                <a:cs typeface="Verdana"/>
              </a:rPr>
              <a:t>ease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30" dirty="0">
                <a:solidFill>
                  <a:srgbClr val="EBEDF0"/>
                </a:solidFill>
                <a:latin typeface="Verdana"/>
                <a:cs typeface="Verdana"/>
              </a:rPr>
              <a:t>of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EBEDF0"/>
                </a:solidFill>
                <a:latin typeface="Verdana"/>
                <a:cs typeface="Verdana"/>
              </a:rPr>
              <a:t>use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and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30" dirty="0">
                <a:solidFill>
                  <a:srgbClr val="EBEDF0"/>
                </a:solidFill>
                <a:latin typeface="Verdana"/>
                <a:cs typeface="Verdana"/>
              </a:rPr>
              <a:t>reliability.</a:t>
            </a:r>
            <a:endParaRPr sz="1350">
              <a:latin typeface="Verdana"/>
              <a:cs typeface="Verdan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89359" y="3837384"/>
            <a:ext cx="10251440" cy="707390"/>
            <a:chOff x="589359" y="3837384"/>
            <a:chExt cx="10251440" cy="707390"/>
          </a:xfrm>
        </p:grpSpPr>
        <p:sp>
          <p:nvSpPr>
            <p:cNvPr id="7" name="object 7"/>
            <p:cNvSpPr/>
            <p:nvPr/>
          </p:nvSpPr>
          <p:spPr>
            <a:xfrm>
              <a:off x="600075" y="3848100"/>
              <a:ext cx="5114925" cy="685800"/>
            </a:xfrm>
            <a:custGeom>
              <a:avLst/>
              <a:gdLst/>
              <a:ahLst/>
              <a:cxnLst/>
              <a:rect l="l" t="t" r="r" b="b"/>
              <a:pathLst>
                <a:path w="5114925" h="685800">
                  <a:moveTo>
                    <a:pt x="4943475" y="0"/>
                  </a:moveTo>
                  <a:lnTo>
                    <a:pt x="0" y="0"/>
                  </a:lnTo>
                  <a:lnTo>
                    <a:pt x="171450" y="342900"/>
                  </a:lnTo>
                  <a:lnTo>
                    <a:pt x="0" y="685800"/>
                  </a:lnTo>
                  <a:lnTo>
                    <a:pt x="4943475" y="685800"/>
                  </a:lnTo>
                  <a:lnTo>
                    <a:pt x="5114925" y="342900"/>
                  </a:lnTo>
                  <a:lnTo>
                    <a:pt x="4943475" y="0"/>
                  </a:lnTo>
                  <a:close/>
                </a:path>
              </a:pathLst>
            </a:custGeom>
            <a:solidFill>
              <a:srgbClr val="0F15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0075" y="3848100"/>
              <a:ext cx="5114925" cy="685800"/>
            </a:xfrm>
            <a:custGeom>
              <a:avLst/>
              <a:gdLst/>
              <a:ahLst/>
              <a:cxnLst/>
              <a:rect l="l" t="t" r="r" b="b"/>
              <a:pathLst>
                <a:path w="5114925" h="685800">
                  <a:moveTo>
                    <a:pt x="4943475" y="0"/>
                  </a:moveTo>
                  <a:lnTo>
                    <a:pt x="5114925" y="342900"/>
                  </a:lnTo>
                  <a:lnTo>
                    <a:pt x="4943475" y="685800"/>
                  </a:lnTo>
                  <a:lnTo>
                    <a:pt x="0" y="685800"/>
                  </a:lnTo>
                  <a:lnTo>
                    <a:pt x="171450" y="342900"/>
                  </a:lnTo>
                  <a:lnTo>
                    <a:pt x="0" y="0"/>
                  </a:lnTo>
                  <a:lnTo>
                    <a:pt x="4943475" y="0"/>
                  </a:lnTo>
                  <a:close/>
                </a:path>
              </a:pathLst>
            </a:custGeom>
            <a:ln w="21431">
              <a:solidFill>
                <a:srgbClr val="002A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23343" y="4061848"/>
              <a:ext cx="268323" cy="26814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715000" y="3848100"/>
              <a:ext cx="5114925" cy="685800"/>
            </a:xfrm>
            <a:custGeom>
              <a:avLst/>
              <a:gdLst/>
              <a:ahLst/>
              <a:cxnLst/>
              <a:rect l="l" t="t" r="r" b="b"/>
              <a:pathLst>
                <a:path w="5114925" h="685800">
                  <a:moveTo>
                    <a:pt x="4943475" y="0"/>
                  </a:moveTo>
                  <a:lnTo>
                    <a:pt x="0" y="0"/>
                  </a:lnTo>
                  <a:lnTo>
                    <a:pt x="171450" y="342900"/>
                  </a:lnTo>
                  <a:lnTo>
                    <a:pt x="0" y="685800"/>
                  </a:lnTo>
                  <a:lnTo>
                    <a:pt x="4943475" y="685800"/>
                  </a:lnTo>
                  <a:lnTo>
                    <a:pt x="5114925" y="342900"/>
                  </a:lnTo>
                  <a:lnTo>
                    <a:pt x="4943475" y="0"/>
                  </a:lnTo>
                  <a:close/>
                </a:path>
              </a:pathLst>
            </a:custGeom>
            <a:solidFill>
              <a:srgbClr val="0F15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715000" y="3848100"/>
              <a:ext cx="5114925" cy="685800"/>
            </a:xfrm>
            <a:custGeom>
              <a:avLst/>
              <a:gdLst/>
              <a:ahLst/>
              <a:cxnLst/>
              <a:rect l="l" t="t" r="r" b="b"/>
              <a:pathLst>
                <a:path w="5114925" h="685800">
                  <a:moveTo>
                    <a:pt x="4943475" y="0"/>
                  </a:moveTo>
                  <a:lnTo>
                    <a:pt x="5114925" y="342900"/>
                  </a:lnTo>
                  <a:lnTo>
                    <a:pt x="4943475" y="685800"/>
                  </a:lnTo>
                  <a:lnTo>
                    <a:pt x="0" y="685800"/>
                  </a:lnTo>
                  <a:lnTo>
                    <a:pt x="171450" y="342900"/>
                  </a:lnTo>
                  <a:lnTo>
                    <a:pt x="0" y="0"/>
                  </a:lnTo>
                  <a:lnTo>
                    <a:pt x="4943475" y="0"/>
                  </a:lnTo>
                  <a:close/>
                </a:path>
              </a:pathLst>
            </a:custGeom>
            <a:ln w="21431">
              <a:solidFill>
                <a:srgbClr val="002A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143875" y="4067174"/>
              <a:ext cx="257175" cy="257175"/>
            </a:xfrm>
            <a:custGeom>
              <a:avLst/>
              <a:gdLst/>
              <a:ahLst/>
              <a:cxnLst/>
              <a:rect l="l" t="t" r="r" b="b"/>
              <a:pathLst>
                <a:path w="257175" h="257175">
                  <a:moveTo>
                    <a:pt x="116928" y="0"/>
                  </a:moveTo>
                  <a:lnTo>
                    <a:pt x="32143" y="0"/>
                  </a:lnTo>
                  <a:lnTo>
                    <a:pt x="19588" y="2565"/>
                  </a:lnTo>
                  <a:lnTo>
                    <a:pt x="9423" y="9423"/>
                  </a:lnTo>
                  <a:lnTo>
                    <a:pt x="2529" y="19641"/>
                  </a:lnTo>
                  <a:lnTo>
                    <a:pt x="0" y="32143"/>
                  </a:lnTo>
                  <a:lnTo>
                    <a:pt x="110" y="225577"/>
                  </a:lnTo>
                  <a:lnTo>
                    <a:pt x="32143" y="257175"/>
                  </a:lnTo>
                  <a:lnTo>
                    <a:pt x="48221" y="257175"/>
                  </a:lnTo>
                  <a:lnTo>
                    <a:pt x="48221" y="241096"/>
                  </a:lnTo>
                  <a:lnTo>
                    <a:pt x="23253" y="241096"/>
                  </a:lnTo>
                  <a:lnTo>
                    <a:pt x="16078" y="233921"/>
                  </a:lnTo>
                  <a:lnTo>
                    <a:pt x="16078" y="23253"/>
                  </a:lnTo>
                  <a:lnTo>
                    <a:pt x="23253" y="16078"/>
                  </a:lnTo>
                  <a:lnTo>
                    <a:pt x="136588" y="16078"/>
                  </a:lnTo>
                  <a:lnTo>
                    <a:pt x="123063" y="2565"/>
                  </a:lnTo>
                  <a:lnTo>
                    <a:pt x="116928" y="0"/>
                  </a:lnTo>
                  <a:close/>
                </a:path>
                <a:path w="257175" h="257175">
                  <a:moveTo>
                    <a:pt x="108496" y="176809"/>
                  </a:moveTo>
                  <a:lnTo>
                    <a:pt x="100457" y="176809"/>
                  </a:lnTo>
                  <a:lnTo>
                    <a:pt x="92634" y="178387"/>
                  </a:lnTo>
                  <a:lnTo>
                    <a:pt x="86248" y="182692"/>
                  </a:lnTo>
                  <a:lnTo>
                    <a:pt x="81943" y="189078"/>
                  </a:lnTo>
                  <a:lnTo>
                    <a:pt x="80578" y="195846"/>
                  </a:lnTo>
                  <a:lnTo>
                    <a:pt x="80578" y="238137"/>
                  </a:lnTo>
                  <a:lnTo>
                    <a:pt x="81905" y="244716"/>
                  </a:lnTo>
                  <a:lnTo>
                    <a:pt x="81943" y="244905"/>
                  </a:lnTo>
                  <a:lnTo>
                    <a:pt x="86248" y="251291"/>
                  </a:lnTo>
                  <a:lnTo>
                    <a:pt x="92634" y="255596"/>
                  </a:lnTo>
                  <a:lnTo>
                    <a:pt x="100457" y="257175"/>
                  </a:lnTo>
                  <a:lnTo>
                    <a:pt x="108496" y="257175"/>
                  </a:lnTo>
                  <a:lnTo>
                    <a:pt x="116318" y="255596"/>
                  </a:lnTo>
                  <a:lnTo>
                    <a:pt x="122704" y="251291"/>
                  </a:lnTo>
                  <a:lnTo>
                    <a:pt x="127009" y="244905"/>
                  </a:lnTo>
                  <a:lnTo>
                    <a:pt x="127777" y="241096"/>
                  </a:lnTo>
                  <a:lnTo>
                    <a:pt x="98247" y="241096"/>
                  </a:lnTo>
                  <a:lnTo>
                    <a:pt x="96443" y="239293"/>
                  </a:lnTo>
                  <a:lnTo>
                    <a:pt x="96443" y="194691"/>
                  </a:lnTo>
                  <a:lnTo>
                    <a:pt x="98247" y="192887"/>
                  </a:lnTo>
                  <a:lnTo>
                    <a:pt x="127777" y="192887"/>
                  </a:lnTo>
                  <a:lnTo>
                    <a:pt x="127047" y="189268"/>
                  </a:lnTo>
                  <a:lnTo>
                    <a:pt x="127009" y="189078"/>
                  </a:lnTo>
                  <a:lnTo>
                    <a:pt x="122704" y="182692"/>
                  </a:lnTo>
                  <a:lnTo>
                    <a:pt x="116318" y="178387"/>
                  </a:lnTo>
                  <a:lnTo>
                    <a:pt x="108496" y="176809"/>
                  </a:lnTo>
                  <a:close/>
                </a:path>
                <a:path w="257175" h="257175">
                  <a:moveTo>
                    <a:pt x="189268" y="176809"/>
                  </a:moveTo>
                  <a:lnTo>
                    <a:pt x="167309" y="176809"/>
                  </a:lnTo>
                  <a:lnTo>
                    <a:pt x="158494" y="178590"/>
                  </a:lnTo>
                  <a:lnTo>
                    <a:pt x="151296" y="183446"/>
                  </a:lnTo>
                  <a:lnTo>
                    <a:pt x="146444" y="190648"/>
                  </a:lnTo>
                  <a:lnTo>
                    <a:pt x="144665" y="199466"/>
                  </a:lnTo>
                  <a:lnTo>
                    <a:pt x="144665" y="208394"/>
                  </a:lnTo>
                  <a:lnTo>
                    <a:pt x="149936" y="216535"/>
                  </a:lnTo>
                  <a:lnTo>
                    <a:pt x="179324" y="229552"/>
                  </a:lnTo>
                  <a:lnTo>
                    <a:pt x="180822" y="231914"/>
                  </a:lnTo>
                  <a:lnTo>
                    <a:pt x="180822" y="238137"/>
                  </a:lnTo>
                  <a:lnTo>
                    <a:pt x="177863" y="241096"/>
                  </a:lnTo>
                  <a:lnTo>
                    <a:pt x="148272" y="241096"/>
                  </a:lnTo>
                  <a:lnTo>
                    <a:pt x="144665" y="244716"/>
                  </a:lnTo>
                  <a:lnTo>
                    <a:pt x="144665" y="253555"/>
                  </a:lnTo>
                  <a:lnTo>
                    <a:pt x="148272" y="257175"/>
                  </a:lnTo>
                  <a:lnTo>
                    <a:pt x="174244" y="257175"/>
                  </a:lnTo>
                  <a:lnTo>
                    <a:pt x="183061" y="255394"/>
                  </a:lnTo>
                  <a:lnTo>
                    <a:pt x="190263" y="250537"/>
                  </a:lnTo>
                  <a:lnTo>
                    <a:pt x="195119" y="243335"/>
                  </a:lnTo>
                  <a:lnTo>
                    <a:pt x="196900" y="234518"/>
                  </a:lnTo>
                  <a:lnTo>
                    <a:pt x="196900" y="225577"/>
                  </a:lnTo>
                  <a:lnTo>
                    <a:pt x="191630" y="217449"/>
                  </a:lnTo>
                  <a:lnTo>
                    <a:pt x="162242" y="204431"/>
                  </a:lnTo>
                  <a:lnTo>
                    <a:pt x="160731" y="202069"/>
                  </a:lnTo>
                  <a:lnTo>
                    <a:pt x="160731" y="195846"/>
                  </a:lnTo>
                  <a:lnTo>
                    <a:pt x="163690" y="192887"/>
                  </a:lnTo>
                  <a:lnTo>
                    <a:pt x="189268" y="192887"/>
                  </a:lnTo>
                  <a:lnTo>
                    <a:pt x="192887" y="189268"/>
                  </a:lnTo>
                  <a:lnTo>
                    <a:pt x="192887" y="180428"/>
                  </a:lnTo>
                  <a:lnTo>
                    <a:pt x="189268" y="176809"/>
                  </a:lnTo>
                  <a:close/>
                </a:path>
                <a:path w="257175" h="257175">
                  <a:moveTo>
                    <a:pt x="124968" y="225031"/>
                  </a:moveTo>
                  <a:lnTo>
                    <a:pt x="116128" y="225031"/>
                  </a:lnTo>
                  <a:lnTo>
                    <a:pt x="112509" y="228650"/>
                  </a:lnTo>
                  <a:lnTo>
                    <a:pt x="112509" y="239293"/>
                  </a:lnTo>
                  <a:lnTo>
                    <a:pt x="110705" y="241096"/>
                  </a:lnTo>
                  <a:lnTo>
                    <a:pt x="127777" y="241096"/>
                  </a:lnTo>
                  <a:lnTo>
                    <a:pt x="128374" y="238137"/>
                  </a:lnTo>
                  <a:lnTo>
                    <a:pt x="128496" y="237533"/>
                  </a:lnTo>
                  <a:lnTo>
                    <a:pt x="128587" y="228650"/>
                  </a:lnTo>
                  <a:lnTo>
                    <a:pt x="124968" y="225031"/>
                  </a:lnTo>
                  <a:close/>
                </a:path>
                <a:path w="257175" h="257175">
                  <a:moveTo>
                    <a:pt x="127777" y="192887"/>
                  </a:moveTo>
                  <a:lnTo>
                    <a:pt x="110705" y="192887"/>
                  </a:lnTo>
                  <a:lnTo>
                    <a:pt x="112509" y="194691"/>
                  </a:lnTo>
                  <a:lnTo>
                    <a:pt x="112509" y="205333"/>
                  </a:lnTo>
                  <a:lnTo>
                    <a:pt x="116128" y="208953"/>
                  </a:lnTo>
                  <a:lnTo>
                    <a:pt x="124968" y="208953"/>
                  </a:lnTo>
                  <a:lnTo>
                    <a:pt x="128587" y="205333"/>
                  </a:lnTo>
                  <a:lnTo>
                    <a:pt x="128587" y="196900"/>
                  </a:lnTo>
                  <a:lnTo>
                    <a:pt x="127777" y="192887"/>
                  </a:lnTo>
                  <a:close/>
                </a:path>
                <a:path w="257175" h="257175">
                  <a:moveTo>
                    <a:pt x="136588" y="16078"/>
                  </a:moveTo>
                  <a:lnTo>
                    <a:pt x="96443" y="16078"/>
                  </a:lnTo>
                  <a:lnTo>
                    <a:pt x="96443" y="72326"/>
                  </a:lnTo>
                  <a:lnTo>
                    <a:pt x="98338" y="81709"/>
                  </a:lnTo>
                  <a:lnTo>
                    <a:pt x="103505" y="89376"/>
                  </a:lnTo>
                  <a:lnTo>
                    <a:pt x="111167" y="94547"/>
                  </a:lnTo>
                  <a:lnTo>
                    <a:pt x="120548" y="96443"/>
                  </a:lnTo>
                  <a:lnTo>
                    <a:pt x="176809" y="96443"/>
                  </a:lnTo>
                  <a:lnTo>
                    <a:pt x="176809" y="144665"/>
                  </a:lnTo>
                  <a:lnTo>
                    <a:pt x="192887" y="144665"/>
                  </a:lnTo>
                  <a:lnTo>
                    <a:pt x="192887" y="80365"/>
                  </a:lnTo>
                  <a:lnTo>
                    <a:pt x="116128" y="80365"/>
                  </a:lnTo>
                  <a:lnTo>
                    <a:pt x="112509" y="76746"/>
                  </a:lnTo>
                  <a:lnTo>
                    <a:pt x="112509" y="16319"/>
                  </a:lnTo>
                  <a:lnTo>
                    <a:pt x="136830" y="16319"/>
                  </a:lnTo>
                  <a:lnTo>
                    <a:pt x="136588" y="16078"/>
                  </a:lnTo>
                  <a:close/>
                </a:path>
                <a:path w="257175" h="257175">
                  <a:moveTo>
                    <a:pt x="136830" y="16319"/>
                  </a:moveTo>
                  <a:lnTo>
                    <a:pt x="112509" y="16319"/>
                  </a:lnTo>
                  <a:lnTo>
                    <a:pt x="113919" y="16675"/>
                  </a:lnTo>
                  <a:lnTo>
                    <a:pt x="115176" y="17373"/>
                  </a:lnTo>
                  <a:lnTo>
                    <a:pt x="174552" y="76746"/>
                  </a:lnTo>
                  <a:lnTo>
                    <a:pt x="175501" y="77660"/>
                  </a:lnTo>
                  <a:lnTo>
                    <a:pt x="176199" y="78955"/>
                  </a:lnTo>
                  <a:lnTo>
                    <a:pt x="176555" y="80365"/>
                  </a:lnTo>
                  <a:lnTo>
                    <a:pt x="192887" y="80365"/>
                  </a:lnTo>
                  <a:lnTo>
                    <a:pt x="192887" y="75895"/>
                  </a:lnTo>
                  <a:lnTo>
                    <a:pt x="190322" y="69761"/>
                  </a:lnTo>
                  <a:lnTo>
                    <a:pt x="136830" y="16319"/>
                  </a:lnTo>
                  <a:close/>
                </a:path>
                <a:path w="257175" h="257175">
                  <a:moveTo>
                    <a:pt x="221411" y="176809"/>
                  </a:moveTo>
                  <a:lnTo>
                    <a:pt x="212572" y="176809"/>
                  </a:lnTo>
                  <a:lnTo>
                    <a:pt x="208953" y="180428"/>
                  </a:lnTo>
                  <a:lnTo>
                    <a:pt x="208953" y="200710"/>
                  </a:lnTo>
                  <a:lnTo>
                    <a:pt x="209914" y="213687"/>
                  </a:lnTo>
                  <a:lnTo>
                    <a:pt x="223824" y="249745"/>
                  </a:lnTo>
                  <a:lnTo>
                    <a:pt x="230403" y="257175"/>
                  </a:lnTo>
                  <a:lnTo>
                    <a:pt x="235724" y="257175"/>
                  </a:lnTo>
                  <a:lnTo>
                    <a:pt x="238239" y="255866"/>
                  </a:lnTo>
                  <a:lnTo>
                    <a:pt x="242303" y="249745"/>
                  </a:lnTo>
                  <a:lnTo>
                    <a:pt x="248720" y="238411"/>
                  </a:lnTo>
                  <a:lnTo>
                    <a:pt x="250470" y="233870"/>
                  </a:lnTo>
                  <a:lnTo>
                    <a:pt x="233070" y="233870"/>
                  </a:lnTo>
                  <a:lnTo>
                    <a:pt x="229598" y="226019"/>
                  </a:lnTo>
                  <a:lnTo>
                    <a:pt x="227081" y="217819"/>
                  </a:lnTo>
                  <a:lnTo>
                    <a:pt x="225549" y="209354"/>
                  </a:lnTo>
                  <a:lnTo>
                    <a:pt x="225031" y="200710"/>
                  </a:lnTo>
                  <a:lnTo>
                    <a:pt x="225031" y="180428"/>
                  </a:lnTo>
                  <a:lnTo>
                    <a:pt x="221411" y="176809"/>
                  </a:lnTo>
                  <a:close/>
                </a:path>
                <a:path w="257175" h="257175">
                  <a:moveTo>
                    <a:pt x="253555" y="176809"/>
                  </a:moveTo>
                  <a:lnTo>
                    <a:pt x="244716" y="176809"/>
                  </a:lnTo>
                  <a:lnTo>
                    <a:pt x="241096" y="180428"/>
                  </a:lnTo>
                  <a:lnTo>
                    <a:pt x="241096" y="200710"/>
                  </a:lnTo>
                  <a:lnTo>
                    <a:pt x="240583" y="209354"/>
                  </a:lnTo>
                  <a:lnTo>
                    <a:pt x="239060" y="217819"/>
                  </a:lnTo>
                  <a:lnTo>
                    <a:pt x="236548" y="226019"/>
                  </a:lnTo>
                  <a:lnTo>
                    <a:pt x="233070" y="233870"/>
                  </a:lnTo>
                  <a:lnTo>
                    <a:pt x="250470" y="233870"/>
                  </a:lnTo>
                  <a:lnTo>
                    <a:pt x="253377" y="226323"/>
                  </a:lnTo>
                  <a:lnTo>
                    <a:pt x="256215" y="213687"/>
                  </a:lnTo>
                  <a:lnTo>
                    <a:pt x="257175" y="200710"/>
                  </a:lnTo>
                  <a:lnTo>
                    <a:pt x="257175" y="180428"/>
                  </a:lnTo>
                  <a:lnTo>
                    <a:pt x="253555" y="176809"/>
                  </a:lnTo>
                  <a:close/>
                </a:path>
              </a:pathLst>
            </a:custGeom>
            <a:solidFill>
              <a:srgbClr val="EBED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58825" y="4687887"/>
            <a:ext cx="4716145" cy="84581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-40" dirty="0">
                <a:solidFill>
                  <a:srgbClr val="EBEDF0"/>
                </a:solidFill>
                <a:latin typeface="Tahoma"/>
                <a:cs typeface="Tahoma"/>
              </a:rPr>
              <a:t>Automated</a:t>
            </a:r>
            <a:r>
              <a:rPr sz="1650" b="1" spc="-90" dirty="0">
                <a:solidFill>
                  <a:srgbClr val="EBEDF0"/>
                </a:solidFill>
                <a:latin typeface="Tahoma"/>
                <a:cs typeface="Tahoma"/>
              </a:rPr>
              <a:t> </a:t>
            </a:r>
            <a:r>
              <a:rPr sz="1650" b="1" spc="-10" dirty="0">
                <a:solidFill>
                  <a:srgbClr val="EBEDF0"/>
                </a:solidFill>
                <a:latin typeface="Tahoma"/>
                <a:cs typeface="Tahoma"/>
              </a:rPr>
              <a:t>Recording</a:t>
            </a:r>
            <a:endParaRPr sz="1650">
              <a:latin typeface="Tahoma"/>
              <a:cs typeface="Tahoma"/>
            </a:endParaRPr>
          </a:p>
          <a:p>
            <a:pPr marL="12700" marR="5080">
              <a:lnSpc>
                <a:spcPct val="111100"/>
              </a:lnSpc>
              <a:spcBef>
                <a:spcPts val="840"/>
              </a:spcBef>
            </a:pP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Expenses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are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EBEDF0"/>
                </a:solidFill>
                <a:latin typeface="Verdana"/>
                <a:cs typeface="Verdana"/>
              </a:rPr>
              <a:t>captured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and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categorized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digitally,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40" dirty="0">
                <a:solidFill>
                  <a:srgbClr val="EBEDF0"/>
                </a:solidFill>
                <a:latin typeface="Verdana"/>
                <a:cs typeface="Verdana"/>
              </a:rPr>
              <a:t>eliminating 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manual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EBEDF0"/>
                </a:solidFill>
                <a:latin typeface="Verdana"/>
                <a:cs typeface="Verdana"/>
              </a:rPr>
              <a:t>entry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EBEDF0"/>
                </a:solidFill>
                <a:latin typeface="Verdana"/>
                <a:cs typeface="Verdana"/>
              </a:rPr>
              <a:t>errors.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73750" y="4687887"/>
            <a:ext cx="4051935" cy="84581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60" dirty="0">
                <a:solidFill>
                  <a:srgbClr val="EBEDF0"/>
                </a:solidFill>
                <a:latin typeface="Tahoma"/>
                <a:cs typeface="Tahoma"/>
              </a:rPr>
              <a:t>CSV</a:t>
            </a:r>
            <a:r>
              <a:rPr sz="1650" b="1" spc="-170" dirty="0">
                <a:solidFill>
                  <a:srgbClr val="EBEDF0"/>
                </a:solidFill>
                <a:latin typeface="Tahoma"/>
                <a:cs typeface="Tahoma"/>
              </a:rPr>
              <a:t> </a:t>
            </a:r>
            <a:r>
              <a:rPr sz="1650" b="1" spc="-10" dirty="0">
                <a:solidFill>
                  <a:srgbClr val="EBEDF0"/>
                </a:solidFill>
                <a:latin typeface="Tahoma"/>
                <a:cs typeface="Tahoma"/>
              </a:rPr>
              <a:t>Storage</a:t>
            </a:r>
            <a:endParaRPr sz="1650">
              <a:latin typeface="Tahoma"/>
              <a:cs typeface="Tahoma"/>
            </a:endParaRPr>
          </a:p>
          <a:p>
            <a:pPr marL="12700" marR="5080">
              <a:lnSpc>
                <a:spcPct val="111100"/>
              </a:lnSpc>
              <a:spcBef>
                <a:spcPts val="840"/>
              </a:spcBef>
            </a:pP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Primary</a:t>
            </a:r>
            <a:r>
              <a:rPr sz="1350" spc="-10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EBEDF0"/>
                </a:solidFill>
                <a:latin typeface="Verdana"/>
                <a:cs typeface="Verdana"/>
              </a:rPr>
              <a:t>data</a:t>
            </a:r>
            <a:r>
              <a:rPr sz="1350" spc="-10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EBEDF0"/>
                </a:solidFill>
                <a:latin typeface="Verdana"/>
                <a:cs typeface="Verdana"/>
              </a:rPr>
              <a:t>stored</a:t>
            </a:r>
            <a:r>
              <a:rPr sz="1350" spc="-10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in</a:t>
            </a:r>
            <a:r>
              <a:rPr sz="1350" spc="-10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EBEDF0"/>
                </a:solidFill>
                <a:latin typeface="Verdana"/>
                <a:cs typeface="Verdana"/>
              </a:rPr>
              <a:t>structured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EBEDF0"/>
                </a:solidFill>
                <a:latin typeface="Verdana"/>
                <a:cs typeface="Verdana"/>
              </a:rPr>
              <a:t>CSV</a:t>
            </a:r>
            <a:r>
              <a:rPr sz="1350" spc="-10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30" dirty="0">
                <a:solidFill>
                  <a:srgbClr val="EBEDF0"/>
                </a:solidFill>
                <a:latin typeface="Verdana"/>
                <a:cs typeface="Verdana"/>
              </a:rPr>
              <a:t>files</a:t>
            </a:r>
            <a:r>
              <a:rPr sz="1350" spc="-10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EBEDF0"/>
                </a:solidFill>
                <a:latin typeface="Verdana"/>
                <a:cs typeface="Verdana"/>
              </a:rPr>
              <a:t>for</a:t>
            </a:r>
            <a:r>
              <a:rPr sz="1350" spc="-10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20" dirty="0">
                <a:solidFill>
                  <a:srgbClr val="EBEDF0"/>
                </a:solidFill>
                <a:latin typeface="Verdana"/>
                <a:cs typeface="Verdana"/>
              </a:rPr>
              <a:t>easy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integration</a:t>
            </a:r>
            <a:r>
              <a:rPr sz="1350" spc="-7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and</a:t>
            </a:r>
            <a:r>
              <a:rPr sz="1350" spc="-7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EBEDF0"/>
                </a:solidFill>
                <a:latin typeface="Verdana"/>
                <a:cs typeface="Verdana"/>
              </a:rPr>
              <a:t>analysis.</a:t>
            </a:r>
            <a:endParaRPr sz="1350">
              <a:latin typeface="Verdana"/>
              <a:cs typeface="Verdan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89359" y="5694759"/>
            <a:ext cx="10251440" cy="707390"/>
            <a:chOff x="589359" y="5694759"/>
            <a:chExt cx="10251440" cy="707390"/>
          </a:xfrm>
        </p:grpSpPr>
        <p:sp>
          <p:nvSpPr>
            <p:cNvPr id="16" name="object 16"/>
            <p:cNvSpPr/>
            <p:nvPr/>
          </p:nvSpPr>
          <p:spPr>
            <a:xfrm>
              <a:off x="600075" y="5705475"/>
              <a:ext cx="5114925" cy="685800"/>
            </a:xfrm>
            <a:custGeom>
              <a:avLst/>
              <a:gdLst/>
              <a:ahLst/>
              <a:cxnLst/>
              <a:rect l="l" t="t" r="r" b="b"/>
              <a:pathLst>
                <a:path w="5114925" h="685800">
                  <a:moveTo>
                    <a:pt x="4943475" y="0"/>
                  </a:moveTo>
                  <a:lnTo>
                    <a:pt x="0" y="0"/>
                  </a:lnTo>
                  <a:lnTo>
                    <a:pt x="171450" y="342900"/>
                  </a:lnTo>
                  <a:lnTo>
                    <a:pt x="0" y="685800"/>
                  </a:lnTo>
                  <a:lnTo>
                    <a:pt x="4943475" y="685800"/>
                  </a:lnTo>
                  <a:lnTo>
                    <a:pt x="5114925" y="342900"/>
                  </a:lnTo>
                  <a:lnTo>
                    <a:pt x="4943475" y="0"/>
                  </a:lnTo>
                  <a:close/>
                </a:path>
              </a:pathLst>
            </a:custGeom>
            <a:solidFill>
              <a:srgbClr val="0F15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00075" y="5705475"/>
              <a:ext cx="5114925" cy="685800"/>
            </a:xfrm>
            <a:custGeom>
              <a:avLst/>
              <a:gdLst/>
              <a:ahLst/>
              <a:cxnLst/>
              <a:rect l="l" t="t" r="r" b="b"/>
              <a:pathLst>
                <a:path w="5114925" h="685800">
                  <a:moveTo>
                    <a:pt x="4943475" y="0"/>
                  </a:moveTo>
                  <a:lnTo>
                    <a:pt x="5114925" y="342900"/>
                  </a:lnTo>
                  <a:lnTo>
                    <a:pt x="4943475" y="685800"/>
                  </a:lnTo>
                  <a:lnTo>
                    <a:pt x="0" y="685800"/>
                  </a:lnTo>
                  <a:lnTo>
                    <a:pt x="171450" y="342900"/>
                  </a:lnTo>
                  <a:lnTo>
                    <a:pt x="0" y="0"/>
                  </a:lnTo>
                  <a:lnTo>
                    <a:pt x="4943475" y="0"/>
                  </a:lnTo>
                  <a:close/>
                </a:path>
              </a:pathLst>
            </a:custGeom>
            <a:ln w="21431">
              <a:solidFill>
                <a:srgbClr val="002A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3779" y="5918691"/>
              <a:ext cx="227351" cy="26872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715000" y="5705475"/>
              <a:ext cx="5114925" cy="685800"/>
            </a:xfrm>
            <a:custGeom>
              <a:avLst/>
              <a:gdLst/>
              <a:ahLst/>
              <a:cxnLst/>
              <a:rect l="l" t="t" r="r" b="b"/>
              <a:pathLst>
                <a:path w="5114925" h="685800">
                  <a:moveTo>
                    <a:pt x="4943475" y="0"/>
                  </a:moveTo>
                  <a:lnTo>
                    <a:pt x="0" y="0"/>
                  </a:lnTo>
                  <a:lnTo>
                    <a:pt x="171450" y="342900"/>
                  </a:lnTo>
                  <a:lnTo>
                    <a:pt x="0" y="685800"/>
                  </a:lnTo>
                  <a:lnTo>
                    <a:pt x="4943475" y="685800"/>
                  </a:lnTo>
                  <a:lnTo>
                    <a:pt x="5114925" y="342900"/>
                  </a:lnTo>
                  <a:lnTo>
                    <a:pt x="4943475" y="0"/>
                  </a:lnTo>
                  <a:close/>
                </a:path>
              </a:pathLst>
            </a:custGeom>
            <a:solidFill>
              <a:srgbClr val="0F15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715000" y="5705475"/>
              <a:ext cx="5114925" cy="685800"/>
            </a:xfrm>
            <a:custGeom>
              <a:avLst/>
              <a:gdLst/>
              <a:ahLst/>
              <a:cxnLst/>
              <a:rect l="l" t="t" r="r" b="b"/>
              <a:pathLst>
                <a:path w="5114925" h="685800">
                  <a:moveTo>
                    <a:pt x="4943475" y="0"/>
                  </a:moveTo>
                  <a:lnTo>
                    <a:pt x="5114925" y="342900"/>
                  </a:lnTo>
                  <a:lnTo>
                    <a:pt x="4943475" y="685800"/>
                  </a:lnTo>
                  <a:lnTo>
                    <a:pt x="0" y="685800"/>
                  </a:lnTo>
                  <a:lnTo>
                    <a:pt x="171450" y="342900"/>
                  </a:lnTo>
                  <a:lnTo>
                    <a:pt x="0" y="0"/>
                  </a:lnTo>
                  <a:lnTo>
                    <a:pt x="4943475" y="0"/>
                  </a:lnTo>
                  <a:close/>
                </a:path>
              </a:pathLst>
            </a:custGeom>
            <a:ln w="21431">
              <a:solidFill>
                <a:srgbClr val="002A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161477" y="5924550"/>
              <a:ext cx="222250" cy="257175"/>
            </a:xfrm>
            <a:custGeom>
              <a:avLst/>
              <a:gdLst/>
              <a:ahLst/>
              <a:cxnLst/>
              <a:rect l="l" t="t" r="r" b="b"/>
              <a:pathLst>
                <a:path w="222250" h="257175">
                  <a:moveTo>
                    <a:pt x="175323" y="74549"/>
                  </a:moveTo>
                  <a:lnTo>
                    <a:pt x="145999" y="49860"/>
                  </a:lnTo>
                  <a:lnTo>
                    <a:pt x="145757" y="44704"/>
                  </a:lnTo>
                  <a:lnTo>
                    <a:pt x="145656" y="37465"/>
                  </a:lnTo>
                </a:path>
                <a:path w="222250" h="257175">
                  <a:moveTo>
                    <a:pt x="221703" y="229793"/>
                  </a:moveTo>
                  <a:lnTo>
                    <a:pt x="192176" y="257136"/>
                  </a:lnTo>
                  <a:lnTo>
                    <a:pt x="185978" y="257175"/>
                  </a:lnTo>
                </a:path>
                <a:path w="222250" h="257175">
                  <a:moveTo>
                    <a:pt x="520" y="24942"/>
                  </a:moveTo>
                  <a:lnTo>
                    <a:pt x="26593" y="50"/>
                  </a:lnTo>
                  <a:lnTo>
                    <a:pt x="36372" y="0"/>
                  </a:lnTo>
                </a:path>
                <a:path w="222250" h="257175">
                  <a:moveTo>
                    <a:pt x="221526" y="74663"/>
                  </a:moveTo>
                  <a:lnTo>
                    <a:pt x="146380" y="0"/>
                  </a:lnTo>
                </a:path>
                <a:path w="222250" h="257175">
                  <a:moveTo>
                    <a:pt x="221526" y="74663"/>
                  </a:moveTo>
                  <a:lnTo>
                    <a:pt x="175323" y="74549"/>
                  </a:lnTo>
                </a:path>
                <a:path w="222250" h="257175">
                  <a:moveTo>
                    <a:pt x="221526" y="74663"/>
                  </a:moveTo>
                  <a:lnTo>
                    <a:pt x="221703" y="229793"/>
                  </a:lnTo>
                </a:path>
                <a:path w="222250" h="257175">
                  <a:moveTo>
                    <a:pt x="83121" y="113868"/>
                  </a:moveTo>
                  <a:lnTo>
                    <a:pt x="52527" y="145999"/>
                  </a:lnTo>
                  <a:lnTo>
                    <a:pt x="84328" y="178600"/>
                  </a:lnTo>
                </a:path>
                <a:path w="222250" h="257175">
                  <a:moveTo>
                    <a:pt x="138976" y="114134"/>
                  </a:moveTo>
                  <a:lnTo>
                    <a:pt x="170446" y="146037"/>
                  </a:lnTo>
                </a:path>
                <a:path w="222250" h="257175">
                  <a:moveTo>
                    <a:pt x="138671" y="179057"/>
                  </a:moveTo>
                  <a:lnTo>
                    <a:pt x="170446" y="146037"/>
                  </a:lnTo>
                </a:path>
                <a:path w="222250" h="257175">
                  <a:moveTo>
                    <a:pt x="145656" y="37465"/>
                  </a:moveTo>
                  <a:lnTo>
                    <a:pt x="145618" y="0"/>
                  </a:lnTo>
                </a:path>
                <a:path w="222250" h="257175">
                  <a:moveTo>
                    <a:pt x="185978" y="257175"/>
                  </a:moveTo>
                  <a:lnTo>
                    <a:pt x="27076" y="257124"/>
                  </a:lnTo>
                </a:path>
                <a:path w="222250" h="257175">
                  <a:moveTo>
                    <a:pt x="27076" y="257086"/>
                  </a:moveTo>
                  <a:lnTo>
                    <a:pt x="23050" y="257035"/>
                  </a:lnTo>
                  <a:lnTo>
                    <a:pt x="19215" y="256120"/>
                  </a:lnTo>
                  <a:lnTo>
                    <a:pt x="15595" y="254355"/>
                  </a:lnTo>
                  <a:lnTo>
                    <a:pt x="11963" y="252603"/>
                  </a:lnTo>
                  <a:lnTo>
                    <a:pt x="8877" y="250151"/>
                  </a:lnTo>
                  <a:lnTo>
                    <a:pt x="6337" y="247015"/>
                  </a:lnTo>
                  <a:lnTo>
                    <a:pt x="3797" y="243878"/>
                  </a:lnTo>
                  <a:lnTo>
                    <a:pt x="2044" y="240360"/>
                  </a:lnTo>
                  <a:lnTo>
                    <a:pt x="1066" y="236435"/>
                  </a:lnTo>
                  <a:lnTo>
                    <a:pt x="101" y="232524"/>
                  </a:lnTo>
                  <a:lnTo>
                    <a:pt x="0" y="228587"/>
                  </a:lnTo>
                  <a:lnTo>
                    <a:pt x="787" y="224637"/>
                  </a:lnTo>
                </a:path>
                <a:path w="222250" h="257175">
                  <a:moveTo>
                    <a:pt x="482" y="224574"/>
                  </a:moveTo>
                  <a:lnTo>
                    <a:pt x="520" y="24942"/>
                  </a:lnTo>
                </a:path>
                <a:path w="222250" h="257175">
                  <a:moveTo>
                    <a:pt x="36372" y="0"/>
                  </a:moveTo>
                  <a:lnTo>
                    <a:pt x="145618" y="0"/>
                  </a:lnTo>
                </a:path>
              </a:pathLst>
            </a:custGeom>
            <a:ln w="11390">
              <a:solidFill>
                <a:srgbClr val="EBED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58825" y="6545264"/>
            <a:ext cx="4623435" cy="84581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-30" dirty="0">
                <a:solidFill>
                  <a:srgbClr val="EBEDF0"/>
                </a:solidFill>
                <a:latin typeface="Tahoma"/>
                <a:cs typeface="Tahoma"/>
              </a:rPr>
              <a:t>TXT</a:t>
            </a:r>
            <a:r>
              <a:rPr sz="1650" b="1" spc="-155" dirty="0">
                <a:solidFill>
                  <a:srgbClr val="EBEDF0"/>
                </a:solidFill>
                <a:latin typeface="Tahoma"/>
                <a:cs typeface="Tahoma"/>
              </a:rPr>
              <a:t> </a:t>
            </a:r>
            <a:r>
              <a:rPr sz="1650" b="1" dirty="0">
                <a:solidFill>
                  <a:srgbClr val="EBEDF0"/>
                </a:solidFill>
                <a:latin typeface="Tahoma"/>
                <a:cs typeface="Tahoma"/>
              </a:rPr>
              <a:t>Backup</a:t>
            </a:r>
            <a:r>
              <a:rPr sz="1650" b="1" spc="-155" dirty="0">
                <a:solidFill>
                  <a:srgbClr val="EBEDF0"/>
                </a:solidFill>
                <a:latin typeface="Tahoma"/>
                <a:cs typeface="Tahoma"/>
              </a:rPr>
              <a:t> </a:t>
            </a:r>
            <a:r>
              <a:rPr sz="1650" b="1" spc="-20" dirty="0">
                <a:solidFill>
                  <a:srgbClr val="EBEDF0"/>
                </a:solidFill>
                <a:latin typeface="Tahoma"/>
                <a:cs typeface="Tahoma"/>
              </a:rPr>
              <a:t>Logs</a:t>
            </a:r>
            <a:endParaRPr sz="1650">
              <a:latin typeface="Tahoma"/>
              <a:cs typeface="Tahoma"/>
            </a:endParaRPr>
          </a:p>
          <a:p>
            <a:pPr marL="12700" marR="5080">
              <a:lnSpc>
                <a:spcPct val="111100"/>
              </a:lnSpc>
              <a:spcBef>
                <a:spcPts val="840"/>
              </a:spcBef>
            </a:pPr>
            <a:r>
              <a:rPr sz="1350" spc="-75" dirty="0">
                <a:solidFill>
                  <a:srgbClr val="EBEDF0"/>
                </a:solidFill>
                <a:latin typeface="Verdana"/>
                <a:cs typeface="Verdana"/>
              </a:rPr>
              <a:t>Automatic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plain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EBEDF0"/>
                </a:solidFill>
                <a:latin typeface="Verdana"/>
                <a:cs typeface="Verdana"/>
              </a:rPr>
              <a:t>text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45" dirty="0">
                <a:solidFill>
                  <a:srgbClr val="EBEDF0"/>
                </a:solidFill>
                <a:latin typeface="Verdana"/>
                <a:cs typeface="Verdana"/>
              </a:rPr>
              <a:t>backups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EBEDF0"/>
                </a:solidFill>
                <a:latin typeface="Verdana"/>
                <a:cs typeface="Verdana"/>
              </a:rPr>
              <a:t>provide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EBEDF0"/>
                </a:solidFill>
                <a:latin typeface="Verdana"/>
                <a:cs typeface="Verdana"/>
              </a:rPr>
              <a:t>an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EBEDF0"/>
                </a:solidFill>
                <a:latin typeface="Verdana"/>
                <a:cs typeface="Verdana"/>
              </a:rPr>
              <a:t>additional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5" dirty="0">
                <a:solidFill>
                  <a:srgbClr val="EBEDF0"/>
                </a:solidFill>
                <a:latin typeface="Verdana"/>
                <a:cs typeface="Verdana"/>
              </a:rPr>
              <a:t>layer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25" dirty="0">
                <a:solidFill>
                  <a:srgbClr val="EBEDF0"/>
                </a:solidFill>
                <a:latin typeface="Verdana"/>
                <a:cs typeface="Verdana"/>
              </a:rPr>
              <a:t>of </a:t>
            </a:r>
            <a:r>
              <a:rPr sz="1350" spc="-75" dirty="0">
                <a:solidFill>
                  <a:srgbClr val="EBEDF0"/>
                </a:solidFill>
                <a:latin typeface="Verdana"/>
                <a:cs typeface="Verdana"/>
              </a:rPr>
              <a:t>data</a:t>
            </a:r>
            <a:r>
              <a:rPr sz="1350" spc="-114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EBEDF0"/>
                </a:solidFill>
                <a:latin typeface="Verdana"/>
                <a:cs typeface="Verdana"/>
              </a:rPr>
              <a:t>safety.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873750" y="6545264"/>
            <a:ext cx="4197985" cy="84581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-10" dirty="0">
                <a:solidFill>
                  <a:srgbClr val="EBEDF0"/>
                </a:solidFill>
                <a:latin typeface="Tahoma"/>
                <a:cs typeface="Tahoma"/>
              </a:rPr>
              <a:t>Easy</a:t>
            </a:r>
            <a:r>
              <a:rPr sz="1650" b="1" spc="-135" dirty="0">
                <a:solidFill>
                  <a:srgbClr val="EBEDF0"/>
                </a:solidFill>
                <a:latin typeface="Tahoma"/>
                <a:cs typeface="Tahoma"/>
              </a:rPr>
              <a:t> </a:t>
            </a:r>
            <a:r>
              <a:rPr sz="1650" b="1" spc="-45" dirty="0">
                <a:solidFill>
                  <a:srgbClr val="EBEDF0"/>
                </a:solidFill>
                <a:latin typeface="Tahoma"/>
                <a:cs typeface="Tahoma"/>
              </a:rPr>
              <a:t>Retrieval</a:t>
            </a:r>
            <a:r>
              <a:rPr sz="1650" b="1" spc="-135" dirty="0">
                <a:solidFill>
                  <a:srgbClr val="EBEDF0"/>
                </a:solidFill>
                <a:latin typeface="Tahoma"/>
                <a:cs typeface="Tahoma"/>
              </a:rPr>
              <a:t> </a:t>
            </a:r>
            <a:r>
              <a:rPr sz="1650" b="1" spc="-110" dirty="0">
                <a:solidFill>
                  <a:srgbClr val="EBEDF0"/>
                </a:solidFill>
                <a:latin typeface="Tahoma"/>
                <a:cs typeface="Tahoma"/>
              </a:rPr>
              <a:t>&amp;</a:t>
            </a:r>
            <a:r>
              <a:rPr sz="1650" b="1" spc="-135" dirty="0">
                <a:solidFill>
                  <a:srgbClr val="EBEDF0"/>
                </a:solidFill>
                <a:latin typeface="Tahoma"/>
                <a:cs typeface="Tahoma"/>
              </a:rPr>
              <a:t> </a:t>
            </a:r>
            <a:r>
              <a:rPr sz="1650" b="1" spc="-10" dirty="0">
                <a:solidFill>
                  <a:srgbClr val="EBEDF0"/>
                </a:solidFill>
                <a:latin typeface="Tahoma"/>
                <a:cs typeface="Tahoma"/>
              </a:rPr>
              <a:t>Totals</a:t>
            </a:r>
            <a:endParaRPr sz="1650">
              <a:latin typeface="Tahoma"/>
              <a:cs typeface="Tahoma"/>
            </a:endParaRPr>
          </a:p>
          <a:p>
            <a:pPr marL="12700" marR="5080">
              <a:lnSpc>
                <a:spcPct val="111100"/>
              </a:lnSpc>
              <a:spcBef>
                <a:spcPts val="840"/>
              </a:spcBef>
            </a:pPr>
            <a:r>
              <a:rPr sz="1350" spc="-65" dirty="0">
                <a:solidFill>
                  <a:srgbClr val="EBEDF0"/>
                </a:solidFill>
                <a:latin typeface="Verdana"/>
                <a:cs typeface="Verdana"/>
              </a:rPr>
              <a:t>Quickly</a:t>
            </a:r>
            <a:r>
              <a:rPr sz="1350" spc="-10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25" dirty="0">
                <a:solidFill>
                  <a:srgbClr val="EBEDF0"/>
                </a:solidFill>
                <a:latin typeface="Verdana"/>
                <a:cs typeface="Verdana"/>
              </a:rPr>
              <a:t>access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EBEDF0"/>
                </a:solidFill>
                <a:latin typeface="Verdana"/>
                <a:cs typeface="Verdana"/>
              </a:rPr>
              <a:t>past</a:t>
            </a:r>
            <a:r>
              <a:rPr sz="1350" spc="-10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EBEDF0"/>
                </a:solidFill>
                <a:latin typeface="Verdana"/>
                <a:cs typeface="Verdana"/>
              </a:rPr>
              <a:t>records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and</a:t>
            </a:r>
            <a:r>
              <a:rPr sz="1350" spc="-10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EBEDF0"/>
                </a:solidFill>
                <a:latin typeface="Verdana"/>
                <a:cs typeface="Verdana"/>
              </a:rPr>
              <a:t>view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EBEDF0"/>
                </a:solidFill>
                <a:latin typeface="Verdana"/>
                <a:cs typeface="Verdana"/>
              </a:rPr>
              <a:t>comprehensive spending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EBEDF0"/>
                </a:solidFill>
                <a:latin typeface="Verdana"/>
                <a:cs typeface="Verdana"/>
              </a:rPr>
              <a:t>summaries.</a:t>
            </a:r>
            <a:endParaRPr sz="13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430000" cy="8686800"/>
          </a:xfrm>
          <a:custGeom>
            <a:avLst/>
            <a:gdLst/>
            <a:ahLst/>
            <a:cxnLst/>
            <a:rect l="l" t="t" r="r" b="b"/>
            <a:pathLst>
              <a:path w="11430000" h="6438900">
                <a:moveTo>
                  <a:pt x="11430000" y="0"/>
                </a:moveTo>
                <a:lnTo>
                  <a:pt x="0" y="0"/>
                </a:lnTo>
                <a:lnTo>
                  <a:pt x="0" y="6438900"/>
                </a:lnTo>
                <a:lnTo>
                  <a:pt x="11430000" y="64389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0F151F">
              <a:alpha val="9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7375" y="539750"/>
            <a:ext cx="7651115" cy="53155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130" dirty="0"/>
              <a:t>Key</a:t>
            </a:r>
            <a:r>
              <a:rPr spc="-305" dirty="0"/>
              <a:t> </a:t>
            </a:r>
            <a:r>
              <a:rPr spc="-75" dirty="0"/>
              <a:t>Features</a:t>
            </a:r>
            <a:r>
              <a:rPr spc="-305" dirty="0"/>
              <a:t> </a:t>
            </a:r>
            <a:r>
              <a:rPr dirty="0"/>
              <a:t>of</a:t>
            </a:r>
            <a:r>
              <a:rPr spc="-300" dirty="0"/>
              <a:t> </a:t>
            </a:r>
            <a:r>
              <a:rPr spc="-60" dirty="0"/>
              <a:t>the</a:t>
            </a:r>
            <a:r>
              <a:rPr spc="-305" dirty="0"/>
              <a:t> </a:t>
            </a:r>
            <a:r>
              <a:rPr spc="-70" dirty="0"/>
              <a:t>Expense</a:t>
            </a:r>
            <a:r>
              <a:rPr spc="-300" dirty="0"/>
              <a:t> </a:t>
            </a:r>
            <a:r>
              <a:rPr spc="-30" dirty="0"/>
              <a:t>Manager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00074" y="2085975"/>
            <a:ext cx="3295650" cy="1924050"/>
            <a:chOff x="600074" y="2085975"/>
            <a:chExt cx="3295650" cy="1924050"/>
          </a:xfrm>
        </p:grpSpPr>
        <p:sp>
          <p:nvSpPr>
            <p:cNvPr id="5" name="object 5"/>
            <p:cNvSpPr/>
            <p:nvPr/>
          </p:nvSpPr>
          <p:spPr>
            <a:xfrm>
              <a:off x="609600" y="2343149"/>
              <a:ext cx="3276600" cy="1657350"/>
            </a:xfrm>
            <a:custGeom>
              <a:avLst/>
              <a:gdLst/>
              <a:ahLst/>
              <a:cxnLst/>
              <a:rect l="l" t="t" r="r" b="b"/>
              <a:pathLst>
                <a:path w="3276600" h="1657350">
                  <a:moveTo>
                    <a:pt x="3214306" y="0"/>
                  </a:moveTo>
                  <a:lnTo>
                    <a:pt x="62299" y="0"/>
                  </a:lnTo>
                  <a:lnTo>
                    <a:pt x="57964" y="482"/>
                  </a:lnTo>
                  <a:lnTo>
                    <a:pt x="22622" y="18783"/>
                  </a:lnTo>
                  <a:lnTo>
                    <a:pt x="2133" y="56426"/>
                  </a:lnTo>
                  <a:lnTo>
                    <a:pt x="0" y="71196"/>
                  </a:lnTo>
                  <a:lnTo>
                    <a:pt x="0" y="1606867"/>
                  </a:lnTo>
                  <a:lnTo>
                    <a:pt x="0" y="1610182"/>
                  </a:lnTo>
                  <a:lnTo>
                    <a:pt x="17129" y="1644904"/>
                  </a:lnTo>
                  <a:lnTo>
                    <a:pt x="47169" y="1657350"/>
                  </a:lnTo>
                  <a:lnTo>
                    <a:pt x="3229432" y="1657350"/>
                  </a:lnTo>
                  <a:lnTo>
                    <a:pt x="3264154" y="1640217"/>
                  </a:lnTo>
                  <a:lnTo>
                    <a:pt x="3275622" y="1616710"/>
                  </a:lnTo>
                  <a:lnTo>
                    <a:pt x="3276282" y="1613471"/>
                  </a:lnTo>
                  <a:lnTo>
                    <a:pt x="3276600" y="1610182"/>
                  </a:lnTo>
                  <a:lnTo>
                    <a:pt x="3276600" y="71196"/>
                  </a:lnTo>
                  <a:lnTo>
                    <a:pt x="3262934" y="29705"/>
                  </a:lnTo>
                  <a:lnTo>
                    <a:pt x="3231400" y="3886"/>
                  </a:lnTo>
                  <a:lnTo>
                    <a:pt x="3218637" y="482"/>
                  </a:lnTo>
                  <a:lnTo>
                    <a:pt x="3214306" y="0"/>
                  </a:lnTo>
                  <a:close/>
                </a:path>
              </a:pathLst>
            </a:custGeom>
            <a:solidFill>
              <a:srgbClr val="0F151F">
                <a:alpha val="9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0062" y="2344000"/>
              <a:ext cx="3295650" cy="1666239"/>
            </a:xfrm>
            <a:custGeom>
              <a:avLst/>
              <a:gdLst/>
              <a:ahLst/>
              <a:cxnLst/>
              <a:rect l="l" t="t" r="r" b="b"/>
              <a:pathLst>
                <a:path w="3295650" h="1666239">
                  <a:moveTo>
                    <a:pt x="3295650" y="75361"/>
                  </a:moveTo>
                  <a:lnTo>
                    <a:pt x="3282823" y="33020"/>
                  </a:lnTo>
                  <a:lnTo>
                    <a:pt x="3248609" y="4965"/>
                  </a:lnTo>
                  <a:lnTo>
                    <a:pt x="3230219" y="0"/>
                  </a:lnTo>
                  <a:lnTo>
                    <a:pt x="3234321" y="1092"/>
                  </a:lnTo>
                  <a:lnTo>
                    <a:pt x="3248317" y="8826"/>
                  </a:lnTo>
                  <a:lnTo>
                    <a:pt x="3272244" y="46202"/>
                  </a:lnTo>
                  <a:lnTo>
                    <a:pt x="3276600" y="75361"/>
                  </a:lnTo>
                  <a:lnTo>
                    <a:pt x="3276600" y="1606029"/>
                  </a:lnTo>
                  <a:lnTo>
                    <a:pt x="3264090" y="1635417"/>
                  </a:lnTo>
                  <a:lnTo>
                    <a:pt x="3258299" y="1640230"/>
                  </a:lnTo>
                  <a:lnTo>
                    <a:pt x="3251377" y="1643976"/>
                  </a:lnTo>
                  <a:lnTo>
                    <a:pt x="3243821" y="1646224"/>
                  </a:lnTo>
                  <a:lnTo>
                    <a:pt x="3235642" y="1646986"/>
                  </a:lnTo>
                  <a:lnTo>
                    <a:pt x="60007" y="1646986"/>
                  </a:lnTo>
                  <a:lnTo>
                    <a:pt x="51841" y="1646224"/>
                  </a:lnTo>
                  <a:lnTo>
                    <a:pt x="44284" y="1643976"/>
                  </a:lnTo>
                  <a:lnTo>
                    <a:pt x="37363" y="1640230"/>
                  </a:lnTo>
                  <a:lnTo>
                    <a:pt x="31559" y="1635429"/>
                  </a:lnTo>
                  <a:lnTo>
                    <a:pt x="31051" y="1634998"/>
                  </a:lnTo>
                  <a:lnTo>
                    <a:pt x="25806" y="1628673"/>
                  </a:lnTo>
                  <a:lnTo>
                    <a:pt x="22059" y="1621739"/>
                  </a:lnTo>
                  <a:lnTo>
                    <a:pt x="19812" y="1614195"/>
                  </a:lnTo>
                  <a:lnTo>
                    <a:pt x="19050" y="1606029"/>
                  </a:lnTo>
                  <a:lnTo>
                    <a:pt x="19050" y="75361"/>
                  </a:lnTo>
                  <a:lnTo>
                    <a:pt x="28676" y="33020"/>
                  </a:lnTo>
                  <a:lnTo>
                    <a:pt x="61341" y="1092"/>
                  </a:lnTo>
                  <a:lnTo>
                    <a:pt x="65443" y="0"/>
                  </a:lnTo>
                  <a:lnTo>
                    <a:pt x="61341" y="609"/>
                  </a:lnTo>
                  <a:lnTo>
                    <a:pt x="22326" y="21475"/>
                  </a:lnTo>
                  <a:lnTo>
                    <a:pt x="1460" y="60490"/>
                  </a:lnTo>
                  <a:lnTo>
                    <a:pt x="0" y="75361"/>
                  </a:lnTo>
                  <a:lnTo>
                    <a:pt x="0" y="1613992"/>
                  </a:lnTo>
                  <a:lnTo>
                    <a:pt x="1524" y="1621637"/>
                  </a:lnTo>
                  <a:lnTo>
                    <a:pt x="7620" y="1636344"/>
                  </a:lnTo>
                  <a:lnTo>
                    <a:pt x="11950" y="1642833"/>
                  </a:lnTo>
                  <a:lnTo>
                    <a:pt x="17805" y="1648688"/>
                  </a:lnTo>
                  <a:lnTo>
                    <a:pt x="23202" y="1654086"/>
                  </a:lnTo>
                  <a:lnTo>
                    <a:pt x="29692" y="1658416"/>
                  </a:lnTo>
                  <a:lnTo>
                    <a:pt x="44399" y="1664512"/>
                  </a:lnTo>
                  <a:lnTo>
                    <a:pt x="52057" y="1666036"/>
                  </a:lnTo>
                  <a:lnTo>
                    <a:pt x="3243605" y="1666036"/>
                  </a:lnTo>
                  <a:lnTo>
                    <a:pt x="3251250" y="1664512"/>
                  </a:lnTo>
                  <a:lnTo>
                    <a:pt x="3265957" y="1658416"/>
                  </a:lnTo>
                  <a:lnTo>
                    <a:pt x="3272447" y="1654086"/>
                  </a:lnTo>
                  <a:lnTo>
                    <a:pt x="3277603" y="1648929"/>
                  </a:lnTo>
                  <a:lnTo>
                    <a:pt x="3278073" y="1648460"/>
                  </a:lnTo>
                  <a:lnTo>
                    <a:pt x="3283699" y="1642833"/>
                  </a:lnTo>
                  <a:lnTo>
                    <a:pt x="3288030" y="1636344"/>
                  </a:lnTo>
                  <a:lnTo>
                    <a:pt x="3294088" y="1621739"/>
                  </a:lnTo>
                  <a:lnTo>
                    <a:pt x="3295612" y="1614195"/>
                  </a:lnTo>
                  <a:lnTo>
                    <a:pt x="3295650" y="75361"/>
                  </a:lnTo>
                  <a:close/>
                </a:path>
              </a:pathLst>
            </a:custGeom>
            <a:solidFill>
              <a:srgbClr val="002A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0074" y="2085975"/>
              <a:ext cx="3295649" cy="51434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77875" y="2754312"/>
            <a:ext cx="2639695" cy="1064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dirty="0">
                <a:solidFill>
                  <a:srgbClr val="EBEDF0"/>
                </a:solidFill>
                <a:latin typeface="Tahoma"/>
                <a:cs typeface="Tahoma"/>
              </a:rPr>
              <a:t>Add</a:t>
            </a:r>
            <a:r>
              <a:rPr sz="1650" b="1" spc="-145" dirty="0">
                <a:solidFill>
                  <a:srgbClr val="EBEDF0"/>
                </a:solidFill>
                <a:latin typeface="Tahoma"/>
                <a:cs typeface="Tahoma"/>
              </a:rPr>
              <a:t> </a:t>
            </a:r>
            <a:r>
              <a:rPr sz="1650" b="1" spc="-10" dirty="0">
                <a:solidFill>
                  <a:srgbClr val="EBEDF0"/>
                </a:solidFill>
                <a:latin typeface="Tahoma"/>
                <a:cs typeface="Tahoma"/>
              </a:rPr>
              <a:t>Expense</a:t>
            </a:r>
            <a:endParaRPr sz="1650">
              <a:latin typeface="Tahoma"/>
              <a:cs typeface="Tahoma"/>
            </a:endParaRPr>
          </a:p>
          <a:p>
            <a:pPr marL="12700" marR="5080">
              <a:lnSpc>
                <a:spcPct val="108800"/>
              </a:lnSpc>
              <a:spcBef>
                <a:spcPts val="880"/>
              </a:spcBef>
            </a:pPr>
            <a:r>
              <a:rPr sz="1350" spc="-45" dirty="0">
                <a:solidFill>
                  <a:srgbClr val="EBEDF0"/>
                </a:solidFill>
                <a:latin typeface="Verdana"/>
                <a:cs typeface="Verdana"/>
              </a:rPr>
              <a:t>Allows</a:t>
            </a:r>
            <a:r>
              <a:rPr sz="1350" spc="-11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EBEDF0"/>
                </a:solidFill>
                <a:latin typeface="Verdana"/>
                <a:cs typeface="Verdana"/>
              </a:rPr>
              <a:t>users</a:t>
            </a:r>
            <a:r>
              <a:rPr sz="1350" spc="-10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EBEDF0"/>
                </a:solidFill>
                <a:latin typeface="Verdana"/>
                <a:cs typeface="Verdana"/>
              </a:rPr>
              <a:t>to</a:t>
            </a:r>
            <a:r>
              <a:rPr sz="1350" spc="-10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quickly</a:t>
            </a:r>
            <a:r>
              <a:rPr sz="1350" spc="-11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EBEDF0"/>
                </a:solidFill>
                <a:latin typeface="Verdana"/>
                <a:cs typeface="Verdana"/>
              </a:rPr>
              <a:t>input</a:t>
            </a:r>
            <a:r>
              <a:rPr sz="1350" spc="-10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25" dirty="0">
                <a:solidFill>
                  <a:srgbClr val="EBEDF0"/>
                </a:solidFill>
                <a:latin typeface="Verdana"/>
                <a:cs typeface="Verdana"/>
              </a:rPr>
              <a:t>new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expenditures 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with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EBEDF0"/>
                </a:solidFill>
                <a:latin typeface="Verdana"/>
                <a:cs typeface="Verdana"/>
              </a:rPr>
              <a:t>details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20" dirty="0">
                <a:solidFill>
                  <a:srgbClr val="EBEDF0"/>
                </a:solidFill>
                <a:latin typeface="Verdana"/>
                <a:cs typeface="Verdana"/>
              </a:rPr>
              <a:t>like </a:t>
            </a:r>
            <a:r>
              <a:rPr sz="1350" spc="-110" dirty="0">
                <a:solidFill>
                  <a:srgbClr val="EBEDF0"/>
                </a:solidFill>
                <a:latin typeface="Verdana"/>
                <a:cs typeface="Verdana"/>
              </a:rPr>
              <a:t>amount,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105" dirty="0">
                <a:solidFill>
                  <a:srgbClr val="EBEDF0"/>
                </a:solidFill>
                <a:latin typeface="Verdana"/>
                <a:cs typeface="Verdana"/>
              </a:rPr>
              <a:t>date,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and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EBEDF0"/>
                </a:solidFill>
                <a:latin typeface="Verdana"/>
                <a:cs typeface="Verdana"/>
              </a:rPr>
              <a:t>description.</a:t>
            </a:r>
            <a:endParaRPr sz="1350">
              <a:latin typeface="Verdana"/>
              <a:cs typeface="Verdan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067174" y="2085975"/>
            <a:ext cx="3295650" cy="1924050"/>
            <a:chOff x="4067174" y="2085975"/>
            <a:chExt cx="3295650" cy="1924050"/>
          </a:xfrm>
        </p:grpSpPr>
        <p:sp>
          <p:nvSpPr>
            <p:cNvPr id="10" name="object 10"/>
            <p:cNvSpPr/>
            <p:nvPr/>
          </p:nvSpPr>
          <p:spPr>
            <a:xfrm>
              <a:off x="4076699" y="2343149"/>
              <a:ext cx="3276600" cy="1657350"/>
            </a:xfrm>
            <a:custGeom>
              <a:avLst/>
              <a:gdLst/>
              <a:ahLst/>
              <a:cxnLst/>
              <a:rect l="l" t="t" r="r" b="b"/>
              <a:pathLst>
                <a:path w="3276600" h="1657350">
                  <a:moveTo>
                    <a:pt x="3214306" y="0"/>
                  </a:moveTo>
                  <a:lnTo>
                    <a:pt x="62293" y="0"/>
                  </a:lnTo>
                  <a:lnTo>
                    <a:pt x="57962" y="482"/>
                  </a:lnTo>
                  <a:lnTo>
                    <a:pt x="22618" y="18783"/>
                  </a:lnTo>
                  <a:lnTo>
                    <a:pt x="2133" y="56426"/>
                  </a:lnTo>
                  <a:lnTo>
                    <a:pt x="0" y="71196"/>
                  </a:lnTo>
                  <a:lnTo>
                    <a:pt x="0" y="1606867"/>
                  </a:lnTo>
                  <a:lnTo>
                    <a:pt x="0" y="1610182"/>
                  </a:lnTo>
                  <a:lnTo>
                    <a:pt x="17132" y="1644904"/>
                  </a:lnTo>
                  <a:lnTo>
                    <a:pt x="47167" y="1657350"/>
                  </a:lnTo>
                  <a:lnTo>
                    <a:pt x="3229432" y="1657350"/>
                  </a:lnTo>
                  <a:lnTo>
                    <a:pt x="3264154" y="1640217"/>
                  </a:lnTo>
                  <a:lnTo>
                    <a:pt x="3275622" y="1616710"/>
                  </a:lnTo>
                  <a:lnTo>
                    <a:pt x="3276282" y="1613471"/>
                  </a:lnTo>
                  <a:lnTo>
                    <a:pt x="3276600" y="1610182"/>
                  </a:lnTo>
                  <a:lnTo>
                    <a:pt x="3276600" y="71196"/>
                  </a:lnTo>
                  <a:lnTo>
                    <a:pt x="3262934" y="29705"/>
                  </a:lnTo>
                  <a:lnTo>
                    <a:pt x="3231400" y="3886"/>
                  </a:lnTo>
                  <a:lnTo>
                    <a:pt x="3218637" y="482"/>
                  </a:lnTo>
                  <a:lnTo>
                    <a:pt x="3214306" y="0"/>
                  </a:lnTo>
                  <a:close/>
                </a:path>
              </a:pathLst>
            </a:custGeom>
            <a:solidFill>
              <a:srgbClr val="0F151F">
                <a:alpha val="9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067162" y="2344000"/>
              <a:ext cx="3295650" cy="1666239"/>
            </a:xfrm>
            <a:custGeom>
              <a:avLst/>
              <a:gdLst/>
              <a:ahLst/>
              <a:cxnLst/>
              <a:rect l="l" t="t" r="r" b="b"/>
              <a:pathLst>
                <a:path w="3295650" h="1666239">
                  <a:moveTo>
                    <a:pt x="3295650" y="75361"/>
                  </a:moveTo>
                  <a:lnTo>
                    <a:pt x="3282823" y="33020"/>
                  </a:lnTo>
                  <a:lnTo>
                    <a:pt x="3248609" y="4965"/>
                  </a:lnTo>
                  <a:lnTo>
                    <a:pt x="3230207" y="0"/>
                  </a:lnTo>
                  <a:lnTo>
                    <a:pt x="3234321" y="1092"/>
                  </a:lnTo>
                  <a:lnTo>
                    <a:pt x="3248317" y="8826"/>
                  </a:lnTo>
                  <a:lnTo>
                    <a:pt x="3272244" y="46202"/>
                  </a:lnTo>
                  <a:lnTo>
                    <a:pt x="3276600" y="75361"/>
                  </a:lnTo>
                  <a:lnTo>
                    <a:pt x="3276600" y="1606029"/>
                  </a:lnTo>
                  <a:lnTo>
                    <a:pt x="3264090" y="1635417"/>
                  </a:lnTo>
                  <a:lnTo>
                    <a:pt x="3258299" y="1640230"/>
                  </a:lnTo>
                  <a:lnTo>
                    <a:pt x="3251377" y="1643976"/>
                  </a:lnTo>
                  <a:lnTo>
                    <a:pt x="3243821" y="1646224"/>
                  </a:lnTo>
                  <a:lnTo>
                    <a:pt x="3235642" y="1646986"/>
                  </a:lnTo>
                  <a:lnTo>
                    <a:pt x="60007" y="1646986"/>
                  </a:lnTo>
                  <a:lnTo>
                    <a:pt x="51841" y="1646224"/>
                  </a:lnTo>
                  <a:lnTo>
                    <a:pt x="44284" y="1643976"/>
                  </a:lnTo>
                  <a:lnTo>
                    <a:pt x="37363" y="1640230"/>
                  </a:lnTo>
                  <a:lnTo>
                    <a:pt x="31559" y="1635429"/>
                  </a:lnTo>
                  <a:lnTo>
                    <a:pt x="31051" y="1634998"/>
                  </a:lnTo>
                  <a:lnTo>
                    <a:pt x="25806" y="1628673"/>
                  </a:lnTo>
                  <a:lnTo>
                    <a:pt x="22059" y="1621739"/>
                  </a:lnTo>
                  <a:lnTo>
                    <a:pt x="19812" y="1614195"/>
                  </a:lnTo>
                  <a:lnTo>
                    <a:pt x="19050" y="1606029"/>
                  </a:lnTo>
                  <a:lnTo>
                    <a:pt x="19050" y="75361"/>
                  </a:lnTo>
                  <a:lnTo>
                    <a:pt x="28676" y="33020"/>
                  </a:lnTo>
                  <a:lnTo>
                    <a:pt x="61328" y="1092"/>
                  </a:lnTo>
                  <a:lnTo>
                    <a:pt x="65443" y="0"/>
                  </a:lnTo>
                  <a:lnTo>
                    <a:pt x="61341" y="609"/>
                  </a:lnTo>
                  <a:lnTo>
                    <a:pt x="22313" y="21475"/>
                  </a:lnTo>
                  <a:lnTo>
                    <a:pt x="1460" y="60490"/>
                  </a:lnTo>
                  <a:lnTo>
                    <a:pt x="0" y="75361"/>
                  </a:lnTo>
                  <a:lnTo>
                    <a:pt x="0" y="1613992"/>
                  </a:lnTo>
                  <a:lnTo>
                    <a:pt x="1524" y="1621637"/>
                  </a:lnTo>
                  <a:lnTo>
                    <a:pt x="7607" y="1636344"/>
                  </a:lnTo>
                  <a:lnTo>
                    <a:pt x="11950" y="1642833"/>
                  </a:lnTo>
                  <a:lnTo>
                    <a:pt x="17805" y="1648688"/>
                  </a:lnTo>
                  <a:lnTo>
                    <a:pt x="23202" y="1654086"/>
                  </a:lnTo>
                  <a:lnTo>
                    <a:pt x="29692" y="1658416"/>
                  </a:lnTo>
                  <a:lnTo>
                    <a:pt x="44399" y="1664512"/>
                  </a:lnTo>
                  <a:lnTo>
                    <a:pt x="52044" y="1666036"/>
                  </a:lnTo>
                  <a:lnTo>
                    <a:pt x="3243605" y="1666036"/>
                  </a:lnTo>
                  <a:lnTo>
                    <a:pt x="3251250" y="1664512"/>
                  </a:lnTo>
                  <a:lnTo>
                    <a:pt x="3265957" y="1658416"/>
                  </a:lnTo>
                  <a:lnTo>
                    <a:pt x="3272447" y="1654086"/>
                  </a:lnTo>
                  <a:lnTo>
                    <a:pt x="3277603" y="1648929"/>
                  </a:lnTo>
                  <a:lnTo>
                    <a:pt x="3278073" y="1648460"/>
                  </a:lnTo>
                  <a:lnTo>
                    <a:pt x="3283699" y="1642833"/>
                  </a:lnTo>
                  <a:lnTo>
                    <a:pt x="3288030" y="1636344"/>
                  </a:lnTo>
                  <a:lnTo>
                    <a:pt x="3294088" y="1621739"/>
                  </a:lnTo>
                  <a:lnTo>
                    <a:pt x="3295612" y="1614195"/>
                  </a:lnTo>
                  <a:lnTo>
                    <a:pt x="3295650" y="75361"/>
                  </a:lnTo>
                  <a:close/>
                </a:path>
              </a:pathLst>
            </a:custGeom>
            <a:solidFill>
              <a:srgbClr val="002A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67174" y="2085975"/>
              <a:ext cx="3295649" cy="51434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244975" y="2754312"/>
            <a:ext cx="2642235" cy="1064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-45" dirty="0">
                <a:solidFill>
                  <a:srgbClr val="EBEDF0"/>
                </a:solidFill>
                <a:latin typeface="Tahoma"/>
                <a:cs typeface="Tahoma"/>
              </a:rPr>
              <a:t>View</a:t>
            </a:r>
            <a:r>
              <a:rPr sz="1650" b="1" spc="-145" dirty="0">
                <a:solidFill>
                  <a:srgbClr val="EBEDF0"/>
                </a:solidFill>
                <a:latin typeface="Tahoma"/>
                <a:cs typeface="Tahoma"/>
              </a:rPr>
              <a:t> </a:t>
            </a:r>
            <a:r>
              <a:rPr sz="1650" b="1" dirty="0">
                <a:solidFill>
                  <a:srgbClr val="EBEDF0"/>
                </a:solidFill>
                <a:latin typeface="Tahoma"/>
                <a:cs typeface="Tahoma"/>
              </a:rPr>
              <a:t>All</a:t>
            </a:r>
            <a:r>
              <a:rPr sz="1650" b="1" spc="-145" dirty="0">
                <a:solidFill>
                  <a:srgbClr val="EBEDF0"/>
                </a:solidFill>
                <a:latin typeface="Tahoma"/>
                <a:cs typeface="Tahoma"/>
              </a:rPr>
              <a:t> </a:t>
            </a:r>
            <a:r>
              <a:rPr sz="1650" b="1" spc="-10" dirty="0">
                <a:solidFill>
                  <a:srgbClr val="EBEDF0"/>
                </a:solidFill>
                <a:latin typeface="Tahoma"/>
                <a:cs typeface="Tahoma"/>
              </a:rPr>
              <a:t>Expenses</a:t>
            </a:r>
            <a:endParaRPr sz="1650">
              <a:latin typeface="Tahoma"/>
              <a:cs typeface="Tahoma"/>
            </a:endParaRPr>
          </a:p>
          <a:p>
            <a:pPr marL="12700" marR="5080">
              <a:lnSpc>
                <a:spcPct val="108800"/>
              </a:lnSpc>
              <a:spcBef>
                <a:spcPts val="880"/>
              </a:spcBef>
            </a:pP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Provides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a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EBEDF0"/>
                </a:solidFill>
                <a:latin typeface="Verdana"/>
                <a:cs typeface="Verdana"/>
              </a:rPr>
              <a:t>chronological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45" dirty="0">
                <a:solidFill>
                  <a:srgbClr val="EBEDF0"/>
                </a:solidFill>
                <a:latin typeface="Verdana"/>
                <a:cs typeface="Verdana"/>
              </a:rPr>
              <a:t>list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30" dirty="0">
                <a:solidFill>
                  <a:srgbClr val="EBEDF0"/>
                </a:solidFill>
                <a:latin typeface="Verdana"/>
                <a:cs typeface="Verdana"/>
              </a:rPr>
              <a:t>of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25" dirty="0">
                <a:solidFill>
                  <a:srgbClr val="EBEDF0"/>
                </a:solidFill>
                <a:latin typeface="Verdana"/>
                <a:cs typeface="Verdana"/>
              </a:rPr>
              <a:t>all </a:t>
            </a:r>
            <a:r>
              <a:rPr sz="1350" spc="-75" dirty="0">
                <a:solidFill>
                  <a:srgbClr val="EBEDF0"/>
                </a:solidFill>
                <a:latin typeface="Verdana"/>
                <a:cs typeface="Verdana"/>
              </a:rPr>
              <a:t>recorded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transactions</a:t>
            </a:r>
            <a:r>
              <a:rPr sz="1350" spc="-7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EBEDF0"/>
                </a:solidFill>
                <a:latin typeface="Verdana"/>
                <a:cs typeface="Verdana"/>
              </a:rPr>
              <a:t>for</a:t>
            </a:r>
            <a:r>
              <a:rPr sz="1350" spc="-7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20" dirty="0">
                <a:solidFill>
                  <a:srgbClr val="EBEDF0"/>
                </a:solidFill>
                <a:latin typeface="Verdana"/>
                <a:cs typeface="Verdana"/>
              </a:rPr>
              <a:t>easy </a:t>
            </a:r>
            <a:r>
              <a:rPr sz="1350" spc="-10" dirty="0">
                <a:solidFill>
                  <a:srgbClr val="EBEDF0"/>
                </a:solidFill>
                <a:latin typeface="Verdana"/>
                <a:cs typeface="Verdana"/>
              </a:rPr>
              <a:t>review.</a:t>
            </a:r>
            <a:endParaRPr sz="1350">
              <a:latin typeface="Verdana"/>
              <a:cs typeface="Verdan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534274" y="2085975"/>
            <a:ext cx="3295650" cy="1924050"/>
            <a:chOff x="7534274" y="2085975"/>
            <a:chExt cx="3295650" cy="1924050"/>
          </a:xfrm>
        </p:grpSpPr>
        <p:sp>
          <p:nvSpPr>
            <p:cNvPr id="15" name="object 15"/>
            <p:cNvSpPr/>
            <p:nvPr/>
          </p:nvSpPr>
          <p:spPr>
            <a:xfrm>
              <a:off x="7543799" y="2343149"/>
              <a:ext cx="3276600" cy="1657350"/>
            </a:xfrm>
            <a:custGeom>
              <a:avLst/>
              <a:gdLst/>
              <a:ahLst/>
              <a:cxnLst/>
              <a:rect l="l" t="t" r="r" b="b"/>
              <a:pathLst>
                <a:path w="3276600" h="1657350">
                  <a:moveTo>
                    <a:pt x="3214306" y="0"/>
                  </a:moveTo>
                  <a:lnTo>
                    <a:pt x="62293" y="0"/>
                  </a:lnTo>
                  <a:lnTo>
                    <a:pt x="57962" y="482"/>
                  </a:lnTo>
                  <a:lnTo>
                    <a:pt x="22618" y="18783"/>
                  </a:lnTo>
                  <a:lnTo>
                    <a:pt x="2133" y="56426"/>
                  </a:lnTo>
                  <a:lnTo>
                    <a:pt x="0" y="71196"/>
                  </a:lnTo>
                  <a:lnTo>
                    <a:pt x="0" y="1606867"/>
                  </a:lnTo>
                  <a:lnTo>
                    <a:pt x="0" y="1610182"/>
                  </a:lnTo>
                  <a:lnTo>
                    <a:pt x="17132" y="1644904"/>
                  </a:lnTo>
                  <a:lnTo>
                    <a:pt x="47167" y="1657350"/>
                  </a:lnTo>
                  <a:lnTo>
                    <a:pt x="3229432" y="1657350"/>
                  </a:lnTo>
                  <a:lnTo>
                    <a:pt x="3264154" y="1640217"/>
                  </a:lnTo>
                  <a:lnTo>
                    <a:pt x="3275622" y="1616710"/>
                  </a:lnTo>
                  <a:lnTo>
                    <a:pt x="3276282" y="1613471"/>
                  </a:lnTo>
                  <a:lnTo>
                    <a:pt x="3276600" y="1610182"/>
                  </a:lnTo>
                  <a:lnTo>
                    <a:pt x="3276600" y="71196"/>
                  </a:lnTo>
                  <a:lnTo>
                    <a:pt x="3262934" y="29705"/>
                  </a:lnTo>
                  <a:lnTo>
                    <a:pt x="3231400" y="3886"/>
                  </a:lnTo>
                  <a:lnTo>
                    <a:pt x="3218637" y="482"/>
                  </a:lnTo>
                  <a:lnTo>
                    <a:pt x="3214306" y="0"/>
                  </a:lnTo>
                  <a:close/>
                </a:path>
              </a:pathLst>
            </a:custGeom>
            <a:solidFill>
              <a:srgbClr val="0F151F">
                <a:alpha val="9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534262" y="2344000"/>
              <a:ext cx="3295650" cy="1666239"/>
            </a:xfrm>
            <a:custGeom>
              <a:avLst/>
              <a:gdLst/>
              <a:ahLst/>
              <a:cxnLst/>
              <a:rect l="l" t="t" r="r" b="b"/>
              <a:pathLst>
                <a:path w="3295650" h="1666239">
                  <a:moveTo>
                    <a:pt x="3295650" y="75361"/>
                  </a:moveTo>
                  <a:lnTo>
                    <a:pt x="3282823" y="33020"/>
                  </a:lnTo>
                  <a:lnTo>
                    <a:pt x="3248609" y="4965"/>
                  </a:lnTo>
                  <a:lnTo>
                    <a:pt x="3230207" y="0"/>
                  </a:lnTo>
                  <a:lnTo>
                    <a:pt x="3234321" y="1092"/>
                  </a:lnTo>
                  <a:lnTo>
                    <a:pt x="3248317" y="8826"/>
                  </a:lnTo>
                  <a:lnTo>
                    <a:pt x="3272244" y="46202"/>
                  </a:lnTo>
                  <a:lnTo>
                    <a:pt x="3276600" y="75361"/>
                  </a:lnTo>
                  <a:lnTo>
                    <a:pt x="3276600" y="1606029"/>
                  </a:lnTo>
                  <a:lnTo>
                    <a:pt x="3264090" y="1635417"/>
                  </a:lnTo>
                  <a:lnTo>
                    <a:pt x="3258299" y="1640230"/>
                  </a:lnTo>
                  <a:lnTo>
                    <a:pt x="3251377" y="1643976"/>
                  </a:lnTo>
                  <a:lnTo>
                    <a:pt x="3243821" y="1646224"/>
                  </a:lnTo>
                  <a:lnTo>
                    <a:pt x="3235642" y="1646986"/>
                  </a:lnTo>
                  <a:lnTo>
                    <a:pt x="60007" y="1646986"/>
                  </a:lnTo>
                  <a:lnTo>
                    <a:pt x="51841" y="1646224"/>
                  </a:lnTo>
                  <a:lnTo>
                    <a:pt x="44284" y="1643976"/>
                  </a:lnTo>
                  <a:lnTo>
                    <a:pt x="37363" y="1640230"/>
                  </a:lnTo>
                  <a:lnTo>
                    <a:pt x="31559" y="1635429"/>
                  </a:lnTo>
                  <a:lnTo>
                    <a:pt x="31051" y="1634998"/>
                  </a:lnTo>
                  <a:lnTo>
                    <a:pt x="25806" y="1628673"/>
                  </a:lnTo>
                  <a:lnTo>
                    <a:pt x="22059" y="1621739"/>
                  </a:lnTo>
                  <a:lnTo>
                    <a:pt x="19812" y="1614195"/>
                  </a:lnTo>
                  <a:lnTo>
                    <a:pt x="19050" y="1606029"/>
                  </a:lnTo>
                  <a:lnTo>
                    <a:pt x="19050" y="75361"/>
                  </a:lnTo>
                  <a:lnTo>
                    <a:pt x="28676" y="33020"/>
                  </a:lnTo>
                  <a:lnTo>
                    <a:pt x="61328" y="1092"/>
                  </a:lnTo>
                  <a:lnTo>
                    <a:pt x="65443" y="0"/>
                  </a:lnTo>
                  <a:lnTo>
                    <a:pt x="61341" y="609"/>
                  </a:lnTo>
                  <a:lnTo>
                    <a:pt x="22313" y="21475"/>
                  </a:lnTo>
                  <a:lnTo>
                    <a:pt x="1460" y="60490"/>
                  </a:lnTo>
                  <a:lnTo>
                    <a:pt x="0" y="75361"/>
                  </a:lnTo>
                  <a:lnTo>
                    <a:pt x="0" y="1613992"/>
                  </a:lnTo>
                  <a:lnTo>
                    <a:pt x="1524" y="1621637"/>
                  </a:lnTo>
                  <a:lnTo>
                    <a:pt x="7607" y="1636344"/>
                  </a:lnTo>
                  <a:lnTo>
                    <a:pt x="11950" y="1642833"/>
                  </a:lnTo>
                  <a:lnTo>
                    <a:pt x="17805" y="1648688"/>
                  </a:lnTo>
                  <a:lnTo>
                    <a:pt x="23202" y="1654086"/>
                  </a:lnTo>
                  <a:lnTo>
                    <a:pt x="29692" y="1658416"/>
                  </a:lnTo>
                  <a:lnTo>
                    <a:pt x="44399" y="1664512"/>
                  </a:lnTo>
                  <a:lnTo>
                    <a:pt x="52044" y="1666036"/>
                  </a:lnTo>
                  <a:lnTo>
                    <a:pt x="3243605" y="1666036"/>
                  </a:lnTo>
                  <a:lnTo>
                    <a:pt x="3251250" y="1664512"/>
                  </a:lnTo>
                  <a:lnTo>
                    <a:pt x="3265957" y="1658416"/>
                  </a:lnTo>
                  <a:lnTo>
                    <a:pt x="3272447" y="1654086"/>
                  </a:lnTo>
                  <a:lnTo>
                    <a:pt x="3277603" y="1648929"/>
                  </a:lnTo>
                  <a:lnTo>
                    <a:pt x="3278073" y="1648460"/>
                  </a:lnTo>
                  <a:lnTo>
                    <a:pt x="3283699" y="1642833"/>
                  </a:lnTo>
                  <a:lnTo>
                    <a:pt x="3288030" y="1636344"/>
                  </a:lnTo>
                  <a:lnTo>
                    <a:pt x="3294088" y="1621739"/>
                  </a:lnTo>
                  <a:lnTo>
                    <a:pt x="3295612" y="1614195"/>
                  </a:lnTo>
                  <a:lnTo>
                    <a:pt x="3295650" y="75361"/>
                  </a:lnTo>
                  <a:close/>
                </a:path>
              </a:pathLst>
            </a:custGeom>
            <a:solidFill>
              <a:srgbClr val="002A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34274" y="2085975"/>
              <a:ext cx="3295649" cy="51434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587375" y="1412239"/>
            <a:ext cx="10044430" cy="1061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The </a:t>
            </a:r>
            <a:r>
              <a:rPr sz="1350" spc="-75" dirty="0">
                <a:solidFill>
                  <a:srgbClr val="EBEDF0"/>
                </a:solidFill>
                <a:latin typeface="Verdana"/>
                <a:cs typeface="Verdana"/>
              </a:rPr>
              <a:t>system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35" dirty="0">
                <a:solidFill>
                  <a:srgbClr val="EBEDF0"/>
                </a:solidFill>
                <a:latin typeface="Verdana"/>
                <a:cs typeface="Verdana"/>
              </a:rPr>
              <a:t>is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designed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with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a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comprehensive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45" dirty="0">
                <a:solidFill>
                  <a:srgbClr val="EBEDF0"/>
                </a:solidFill>
                <a:latin typeface="Verdana"/>
                <a:cs typeface="Verdana"/>
              </a:rPr>
              <a:t>set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30" dirty="0">
                <a:solidFill>
                  <a:srgbClr val="EBEDF0"/>
                </a:solidFill>
                <a:latin typeface="Verdana"/>
                <a:cs typeface="Verdana"/>
              </a:rPr>
              <a:t>of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features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EBEDF0"/>
                </a:solidFill>
                <a:latin typeface="Verdana"/>
                <a:cs typeface="Verdana"/>
              </a:rPr>
              <a:t>to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EBEDF0"/>
                </a:solidFill>
                <a:latin typeface="Verdana"/>
                <a:cs typeface="Verdana"/>
              </a:rPr>
              <a:t>cater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EBEDF0"/>
                </a:solidFill>
                <a:latin typeface="Verdana"/>
                <a:cs typeface="Verdana"/>
              </a:rPr>
              <a:t>to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essential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EBEDF0"/>
                </a:solidFill>
                <a:latin typeface="Verdana"/>
                <a:cs typeface="Verdana"/>
              </a:rPr>
              <a:t>expense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management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needs,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EBEDF0"/>
                </a:solidFill>
                <a:latin typeface="Verdana"/>
                <a:cs typeface="Verdana"/>
              </a:rPr>
              <a:t>ensuring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a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EBEDF0"/>
                </a:solidFill>
                <a:latin typeface="Verdana"/>
                <a:cs typeface="Verdana"/>
              </a:rPr>
              <a:t>user- </a:t>
            </a:r>
            <a:r>
              <a:rPr sz="1350" spc="-70" dirty="0">
                <a:solidFill>
                  <a:srgbClr val="EBEDF0"/>
                </a:solidFill>
                <a:latin typeface="Verdana"/>
                <a:cs typeface="Verdana"/>
              </a:rPr>
              <a:t>friendly</a:t>
            </a:r>
            <a:r>
              <a:rPr sz="1350" spc="-8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EBEDF0"/>
                </a:solidFill>
                <a:latin typeface="Verdana"/>
                <a:cs typeface="Verdana"/>
              </a:rPr>
              <a:t>experience.</a:t>
            </a:r>
            <a:endParaRPr sz="13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985"/>
              </a:spcBef>
            </a:pPr>
            <a:endParaRPr sz="1350">
              <a:latin typeface="Verdana"/>
              <a:cs typeface="Verdana"/>
            </a:endParaRPr>
          </a:p>
          <a:p>
            <a:pPr marL="1615440">
              <a:lnSpc>
                <a:spcPct val="100000"/>
              </a:lnSpc>
              <a:spcBef>
                <a:spcPts val="5"/>
              </a:spcBef>
              <a:tabLst>
                <a:tab pos="5061585" algn="l"/>
                <a:tab pos="8529320" algn="l"/>
              </a:tabLst>
            </a:pPr>
            <a:r>
              <a:rPr sz="1600" b="1" spc="-360" dirty="0">
                <a:latin typeface="Tahoma"/>
                <a:cs typeface="Tahoma"/>
              </a:rPr>
              <a:t>1</a:t>
            </a:r>
            <a:r>
              <a:rPr sz="1600" b="1" dirty="0">
                <a:latin typeface="Tahoma"/>
                <a:cs typeface="Tahoma"/>
              </a:rPr>
              <a:t>	</a:t>
            </a:r>
            <a:r>
              <a:rPr sz="1600" b="1" spc="-50" dirty="0">
                <a:latin typeface="Tahoma"/>
                <a:cs typeface="Tahoma"/>
              </a:rPr>
              <a:t>2</a:t>
            </a:r>
            <a:r>
              <a:rPr sz="1600" b="1" dirty="0">
                <a:latin typeface="Tahoma"/>
                <a:cs typeface="Tahoma"/>
              </a:rPr>
              <a:t>	</a:t>
            </a:r>
            <a:r>
              <a:rPr sz="1600" b="1" spc="-50" dirty="0">
                <a:latin typeface="Tahoma"/>
                <a:cs typeface="Tahoma"/>
              </a:rPr>
              <a:t>3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12075" y="2754312"/>
            <a:ext cx="2764155" cy="1064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-45" dirty="0">
                <a:solidFill>
                  <a:srgbClr val="EBEDF0"/>
                </a:solidFill>
                <a:latin typeface="Tahoma"/>
                <a:cs typeface="Tahoma"/>
              </a:rPr>
              <a:t>View</a:t>
            </a:r>
            <a:r>
              <a:rPr sz="1650" b="1" spc="-135" dirty="0">
                <a:solidFill>
                  <a:srgbClr val="EBEDF0"/>
                </a:solidFill>
                <a:latin typeface="Tahoma"/>
                <a:cs typeface="Tahoma"/>
              </a:rPr>
              <a:t> </a:t>
            </a:r>
            <a:r>
              <a:rPr sz="1650" b="1" spc="-55" dirty="0">
                <a:solidFill>
                  <a:srgbClr val="EBEDF0"/>
                </a:solidFill>
                <a:latin typeface="Tahoma"/>
                <a:cs typeface="Tahoma"/>
              </a:rPr>
              <a:t>Total</a:t>
            </a:r>
            <a:r>
              <a:rPr sz="1650" b="1" spc="-135" dirty="0">
                <a:solidFill>
                  <a:srgbClr val="EBEDF0"/>
                </a:solidFill>
                <a:latin typeface="Tahoma"/>
                <a:cs typeface="Tahoma"/>
              </a:rPr>
              <a:t> </a:t>
            </a:r>
            <a:r>
              <a:rPr sz="1650" b="1" spc="-10" dirty="0">
                <a:solidFill>
                  <a:srgbClr val="EBEDF0"/>
                </a:solidFill>
                <a:latin typeface="Tahoma"/>
                <a:cs typeface="Tahoma"/>
              </a:rPr>
              <a:t>Spending</a:t>
            </a:r>
            <a:endParaRPr sz="1650">
              <a:latin typeface="Tahoma"/>
              <a:cs typeface="Tahoma"/>
            </a:endParaRPr>
          </a:p>
          <a:p>
            <a:pPr marL="12700" marR="5080">
              <a:lnSpc>
                <a:spcPct val="108800"/>
              </a:lnSpc>
              <a:spcBef>
                <a:spcPts val="880"/>
              </a:spcBef>
            </a:pPr>
            <a:r>
              <a:rPr sz="1350" spc="-45" dirty="0">
                <a:solidFill>
                  <a:srgbClr val="EBEDF0"/>
                </a:solidFill>
                <a:latin typeface="Verdana"/>
                <a:cs typeface="Verdana"/>
              </a:rPr>
              <a:t>Calculates</a:t>
            </a:r>
            <a:r>
              <a:rPr sz="1350" spc="-11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and</a:t>
            </a:r>
            <a:r>
              <a:rPr sz="1350" spc="-10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displays</a:t>
            </a:r>
            <a:r>
              <a:rPr sz="1350" spc="-11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the</a:t>
            </a:r>
            <a:r>
              <a:rPr sz="1350" spc="-10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sum</a:t>
            </a:r>
            <a:r>
              <a:rPr sz="1350" spc="-11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25" dirty="0">
                <a:solidFill>
                  <a:srgbClr val="EBEDF0"/>
                </a:solidFill>
                <a:latin typeface="Verdana"/>
                <a:cs typeface="Verdana"/>
              </a:rPr>
              <a:t>of </a:t>
            </a:r>
            <a:r>
              <a:rPr sz="1350" spc="-50" dirty="0">
                <a:solidFill>
                  <a:srgbClr val="EBEDF0"/>
                </a:solidFill>
                <a:latin typeface="Verdana"/>
                <a:cs typeface="Verdana"/>
              </a:rPr>
              <a:t>all</a:t>
            </a:r>
            <a:r>
              <a:rPr sz="1350" spc="-10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EBEDF0"/>
                </a:solidFill>
                <a:latin typeface="Verdana"/>
                <a:cs typeface="Verdana"/>
              </a:rPr>
              <a:t>expenses</a:t>
            </a:r>
            <a:r>
              <a:rPr sz="1350" spc="-10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or</a:t>
            </a:r>
            <a:r>
              <a:rPr sz="1350" spc="-10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EBEDF0"/>
                </a:solidFill>
                <a:latin typeface="Verdana"/>
                <a:cs typeface="Verdana"/>
              </a:rPr>
              <a:t>expenses</a:t>
            </a:r>
            <a:r>
              <a:rPr sz="1350" spc="-10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EBEDF0"/>
                </a:solidFill>
                <a:latin typeface="Verdana"/>
                <a:cs typeface="Verdana"/>
              </a:rPr>
              <a:t>within </a:t>
            </a:r>
            <a:r>
              <a:rPr sz="1350" spc="-35" dirty="0">
                <a:solidFill>
                  <a:srgbClr val="EBEDF0"/>
                </a:solidFill>
                <a:latin typeface="Verdana"/>
                <a:cs typeface="Verdana"/>
              </a:rPr>
              <a:t>specific</a:t>
            </a:r>
            <a:r>
              <a:rPr sz="1350" spc="-6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EBEDF0"/>
                </a:solidFill>
                <a:latin typeface="Verdana"/>
                <a:cs typeface="Verdana"/>
              </a:rPr>
              <a:t>criteria.</a:t>
            </a:r>
            <a:endParaRPr sz="1350">
              <a:latin typeface="Verdana"/>
              <a:cs typeface="Verdan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00074" y="4181475"/>
            <a:ext cx="5029200" cy="1704975"/>
            <a:chOff x="600074" y="4181475"/>
            <a:chExt cx="5029200" cy="1704975"/>
          </a:xfrm>
        </p:grpSpPr>
        <p:sp>
          <p:nvSpPr>
            <p:cNvPr id="21" name="object 21"/>
            <p:cNvSpPr/>
            <p:nvPr/>
          </p:nvSpPr>
          <p:spPr>
            <a:xfrm>
              <a:off x="609600" y="4438649"/>
              <a:ext cx="5010150" cy="1438275"/>
            </a:xfrm>
            <a:custGeom>
              <a:avLst/>
              <a:gdLst/>
              <a:ahLst/>
              <a:cxnLst/>
              <a:rect l="l" t="t" r="r" b="b"/>
              <a:pathLst>
                <a:path w="5010150" h="1438275">
                  <a:moveTo>
                    <a:pt x="4947856" y="0"/>
                  </a:moveTo>
                  <a:lnTo>
                    <a:pt x="62299" y="0"/>
                  </a:lnTo>
                  <a:lnTo>
                    <a:pt x="57964" y="482"/>
                  </a:lnTo>
                  <a:lnTo>
                    <a:pt x="22622" y="18783"/>
                  </a:lnTo>
                  <a:lnTo>
                    <a:pt x="2133" y="56426"/>
                  </a:lnTo>
                  <a:lnTo>
                    <a:pt x="0" y="71196"/>
                  </a:lnTo>
                  <a:lnTo>
                    <a:pt x="0" y="1387793"/>
                  </a:lnTo>
                  <a:lnTo>
                    <a:pt x="0" y="1391107"/>
                  </a:lnTo>
                  <a:lnTo>
                    <a:pt x="17129" y="1425834"/>
                  </a:lnTo>
                  <a:lnTo>
                    <a:pt x="47169" y="1438276"/>
                  </a:lnTo>
                  <a:lnTo>
                    <a:pt x="4962982" y="1438276"/>
                  </a:lnTo>
                  <a:lnTo>
                    <a:pt x="4997704" y="1421141"/>
                  </a:lnTo>
                  <a:lnTo>
                    <a:pt x="5010150" y="1391107"/>
                  </a:lnTo>
                  <a:lnTo>
                    <a:pt x="5010150" y="71196"/>
                  </a:lnTo>
                  <a:lnTo>
                    <a:pt x="4996484" y="29705"/>
                  </a:lnTo>
                  <a:lnTo>
                    <a:pt x="4964950" y="3886"/>
                  </a:lnTo>
                  <a:lnTo>
                    <a:pt x="4952187" y="482"/>
                  </a:lnTo>
                  <a:lnTo>
                    <a:pt x="4947856" y="0"/>
                  </a:lnTo>
                  <a:close/>
                </a:path>
              </a:pathLst>
            </a:custGeom>
            <a:solidFill>
              <a:srgbClr val="0F151F">
                <a:alpha val="9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00062" y="4439500"/>
              <a:ext cx="5029200" cy="1447165"/>
            </a:xfrm>
            <a:custGeom>
              <a:avLst/>
              <a:gdLst/>
              <a:ahLst/>
              <a:cxnLst/>
              <a:rect l="l" t="t" r="r" b="b"/>
              <a:pathLst>
                <a:path w="5029200" h="1447164">
                  <a:moveTo>
                    <a:pt x="5029200" y="75361"/>
                  </a:moveTo>
                  <a:lnTo>
                    <a:pt x="5016373" y="33020"/>
                  </a:lnTo>
                  <a:lnTo>
                    <a:pt x="4982159" y="4965"/>
                  </a:lnTo>
                  <a:lnTo>
                    <a:pt x="4963769" y="0"/>
                  </a:lnTo>
                  <a:lnTo>
                    <a:pt x="4967871" y="1092"/>
                  </a:lnTo>
                  <a:lnTo>
                    <a:pt x="4981867" y="8826"/>
                  </a:lnTo>
                  <a:lnTo>
                    <a:pt x="5005794" y="46202"/>
                  </a:lnTo>
                  <a:lnTo>
                    <a:pt x="5010150" y="75361"/>
                  </a:lnTo>
                  <a:lnTo>
                    <a:pt x="5010150" y="1386954"/>
                  </a:lnTo>
                  <a:lnTo>
                    <a:pt x="4997640" y="1416342"/>
                  </a:lnTo>
                  <a:lnTo>
                    <a:pt x="4991849" y="1421155"/>
                  </a:lnTo>
                  <a:lnTo>
                    <a:pt x="4984928" y="1424901"/>
                  </a:lnTo>
                  <a:lnTo>
                    <a:pt x="4977371" y="1427162"/>
                  </a:lnTo>
                  <a:lnTo>
                    <a:pt x="4969192" y="1427911"/>
                  </a:lnTo>
                  <a:lnTo>
                    <a:pt x="60007" y="1427911"/>
                  </a:lnTo>
                  <a:lnTo>
                    <a:pt x="51841" y="1427162"/>
                  </a:lnTo>
                  <a:lnTo>
                    <a:pt x="44284" y="1424901"/>
                  </a:lnTo>
                  <a:lnTo>
                    <a:pt x="37363" y="1421155"/>
                  </a:lnTo>
                  <a:lnTo>
                    <a:pt x="31559" y="1416354"/>
                  </a:lnTo>
                  <a:lnTo>
                    <a:pt x="31051" y="1415910"/>
                  </a:lnTo>
                  <a:lnTo>
                    <a:pt x="25806" y="1409598"/>
                  </a:lnTo>
                  <a:lnTo>
                    <a:pt x="22059" y="1402664"/>
                  </a:lnTo>
                  <a:lnTo>
                    <a:pt x="19812" y="1395120"/>
                  </a:lnTo>
                  <a:lnTo>
                    <a:pt x="19050" y="1386954"/>
                  </a:lnTo>
                  <a:lnTo>
                    <a:pt x="19050" y="75361"/>
                  </a:lnTo>
                  <a:lnTo>
                    <a:pt x="28676" y="33020"/>
                  </a:lnTo>
                  <a:lnTo>
                    <a:pt x="61341" y="1092"/>
                  </a:lnTo>
                  <a:lnTo>
                    <a:pt x="65443" y="0"/>
                  </a:lnTo>
                  <a:lnTo>
                    <a:pt x="61341" y="609"/>
                  </a:lnTo>
                  <a:lnTo>
                    <a:pt x="22326" y="21475"/>
                  </a:lnTo>
                  <a:lnTo>
                    <a:pt x="1460" y="60490"/>
                  </a:lnTo>
                  <a:lnTo>
                    <a:pt x="0" y="75361"/>
                  </a:lnTo>
                  <a:lnTo>
                    <a:pt x="0" y="1394904"/>
                  </a:lnTo>
                  <a:lnTo>
                    <a:pt x="1524" y="1402562"/>
                  </a:lnTo>
                  <a:lnTo>
                    <a:pt x="7620" y="1417256"/>
                  </a:lnTo>
                  <a:lnTo>
                    <a:pt x="11950" y="1423758"/>
                  </a:lnTo>
                  <a:lnTo>
                    <a:pt x="17576" y="1429385"/>
                  </a:lnTo>
                  <a:lnTo>
                    <a:pt x="23202" y="1435011"/>
                  </a:lnTo>
                  <a:lnTo>
                    <a:pt x="29692" y="1439341"/>
                  </a:lnTo>
                  <a:lnTo>
                    <a:pt x="44399" y="1445437"/>
                  </a:lnTo>
                  <a:lnTo>
                    <a:pt x="52057" y="1446961"/>
                  </a:lnTo>
                  <a:lnTo>
                    <a:pt x="4977155" y="1446961"/>
                  </a:lnTo>
                  <a:lnTo>
                    <a:pt x="4984801" y="1445437"/>
                  </a:lnTo>
                  <a:lnTo>
                    <a:pt x="4999507" y="1439341"/>
                  </a:lnTo>
                  <a:lnTo>
                    <a:pt x="5005997" y="1435011"/>
                  </a:lnTo>
                  <a:lnTo>
                    <a:pt x="5011153" y="1429854"/>
                  </a:lnTo>
                  <a:lnTo>
                    <a:pt x="5011623" y="1429385"/>
                  </a:lnTo>
                  <a:lnTo>
                    <a:pt x="5017249" y="1423758"/>
                  </a:lnTo>
                  <a:lnTo>
                    <a:pt x="5021580" y="1417256"/>
                  </a:lnTo>
                  <a:lnTo>
                    <a:pt x="5027638" y="1402664"/>
                  </a:lnTo>
                  <a:lnTo>
                    <a:pt x="5029162" y="1395120"/>
                  </a:lnTo>
                  <a:lnTo>
                    <a:pt x="5029200" y="75361"/>
                  </a:lnTo>
                  <a:close/>
                </a:path>
              </a:pathLst>
            </a:custGeom>
            <a:solidFill>
              <a:srgbClr val="002A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0074" y="4181475"/>
              <a:ext cx="5029199" cy="51434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3036189" y="4296409"/>
            <a:ext cx="160655" cy="272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b="1" spc="-50" dirty="0">
                <a:latin typeface="Tahoma"/>
                <a:cs typeface="Tahoma"/>
              </a:rPr>
              <a:t>4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77875" y="4849812"/>
            <a:ext cx="4525010" cy="84581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dirty="0">
                <a:solidFill>
                  <a:srgbClr val="EBEDF0"/>
                </a:solidFill>
                <a:latin typeface="Tahoma"/>
                <a:cs typeface="Tahoma"/>
              </a:rPr>
              <a:t>Backup</a:t>
            </a:r>
            <a:r>
              <a:rPr sz="1650" b="1" spc="-155" dirty="0">
                <a:solidFill>
                  <a:srgbClr val="EBEDF0"/>
                </a:solidFill>
                <a:latin typeface="Tahoma"/>
                <a:cs typeface="Tahoma"/>
              </a:rPr>
              <a:t> </a:t>
            </a:r>
            <a:r>
              <a:rPr sz="1650" b="1" spc="-25" dirty="0">
                <a:solidFill>
                  <a:srgbClr val="EBEDF0"/>
                </a:solidFill>
                <a:latin typeface="Tahoma"/>
                <a:cs typeface="Tahoma"/>
              </a:rPr>
              <a:t>File</a:t>
            </a:r>
            <a:r>
              <a:rPr sz="1650" b="1" spc="-155" dirty="0">
                <a:solidFill>
                  <a:srgbClr val="EBEDF0"/>
                </a:solidFill>
                <a:latin typeface="Tahoma"/>
                <a:cs typeface="Tahoma"/>
              </a:rPr>
              <a:t> </a:t>
            </a:r>
            <a:r>
              <a:rPr sz="1650" b="1" spc="-10" dirty="0">
                <a:solidFill>
                  <a:srgbClr val="EBEDF0"/>
                </a:solidFill>
                <a:latin typeface="Tahoma"/>
                <a:cs typeface="Tahoma"/>
              </a:rPr>
              <a:t>Creation</a:t>
            </a:r>
            <a:endParaRPr sz="1650">
              <a:latin typeface="Tahoma"/>
              <a:cs typeface="Tahoma"/>
            </a:endParaRPr>
          </a:p>
          <a:p>
            <a:pPr marL="12700" marR="5080">
              <a:lnSpc>
                <a:spcPct val="106500"/>
              </a:lnSpc>
              <a:spcBef>
                <a:spcPts val="990"/>
              </a:spcBef>
            </a:pP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Generates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a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EBEDF0"/>
                </a:solidFill>
                <a:latin typeface="Verdana"/>
                <a:cs typeface="Verdana"/>
              </a:rPr>
              <a:t>separate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EBEDF0"/>
                </a:solidFill>
                <a:latin typeface="Verdana"/>
                <a:cs typeface="Verdana"/>
              </a:rPr>
              <a:t>text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35" dirty="0">
                <a:solidFill>
                  <a:srgbClr val="EBEDF0"/>
                </a:solidFill>
                <a:latin typeface="Verdana"/>
                <a:cs typeface="Verdana"/>
              </a:rPr>
              <a:t>file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EBEDF0"/>
                </a:solidFill>
                <a:latin typeface="Verdana"/>
                <a:cs typeface="Verdana"/>
              </a:rPr>
              <a:t>containing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EBEDF0"/>
                </a:solidFill>
                <a:latin typeface="Verdana"/>
                <a:cs typeface="Verdana"/>
              </a:rPr>
              <a:t>all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EBEDF0"/>
                </a:solidFill>
                <a:latin typeface="Verdana"/>
                <a:cs typeface="Verdana"/>
              </a:rPr>
              <a:t>expense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20" dirty="0">
                <a:solidFill>
                  <a:srgbClr val="EBEDF0"/>
                </a:solidFill>
                <a:latin typeface="Verdana"/>
                <a:cs typeface="Verdana"/>
              </a:rPr>
              <a:t>data </a:t>
            </a:r>
            <a:r>
              <a:rPr sz="1350" spc="-45" dirty="0">
                <a:solidFill>
                  <a:srgbClr val="EBEDF0"/>
                </a:solidFill>
                <a:latin typeface="Verdana"/>
                <a:cs typeface="Verdana"/>
              </a:rPr>
              <a:t>as</a:t>
            </a:r>
            <a:r>
              <a:rPr sz="1350" spc="-11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a</a:t>
            </a:r>
            <a:r>
              <a:rPr sz="1350" spc="-11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EBEDF0"/>
                </a:solidFill>
                <a:latin typeface="Verdana"/>
                <a:cs typeface="Verdana"/>
              </a:rPr>
              <a:t>robust</a:t>
            </a:r>
            <a:r>
              <a:rPr sz="1350" spc="-11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EBEDF0"/>
                </a:solidFill>
                <a:latin typeface="Verdana"/>
                <a:cs typeface="Verdana"/>
              </a:rPr>
              <a:t>backup</a:t>
            </a:r>
            <a:r>
              <a:rPr sz="1350" spc="-11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EBEDF0"/>
                </a:solidFill>
                <a:latin typeface="Verdana"/>
                <a:cs typeface="Verdana"/>
              </a:rPr>
              <a:t>mechanism.</a:t>
            </a:r>
            <a:endParaRPr sz="1350">
              <a:latin typeface="Verdana"/>
              <a:cs typeface="Verdan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800724" y="4181475"/>
            <a:ext cx="5029200" cy="1704975"/>
            <a:chOff x="5800724" y="4181475"/>
            <a:chExt cx="5029200" cy="1704975"/>
          </a:xfrm>
        </p:grpSpPr>
        <p:sp>
          <p:nvSpPr>
            <p:cNvPr id="27" name="object 27"/>
            <p:cNvSpPr/>
            <p:nvPr/>
          </p:nvSpPr>
          <p:spPr>
            <a:xfrm>
              <a:off x="5810250" y="4438649"/>
              <a:ext cx="5010150" cy="1438275"/>
            </a:xfrm>
            <a:custGeom>
              <a:avLst/>
              <a:gdLst/>
              <a:ahLst/>
              <a:cxnLst/>
              <a:rect l="l" t="t" r="r" b="b"/>
              <a:pathLst>
                <a:path w="5010150" h="1438275">
                  <a:moveTo>
                    <a:pt x="4947856" y="0"/>
                  </a:moveTo>
                  <a:lnTo>
                    <a:pt x="62293" y="0"/>
                  </a:lnTo>
                  <a:lnTo>
                    <a:pt x="57962" y="482"/>
                  </a:lnTo>
                  <a:lnTo>
                    <a:pt x="22618" y="18783"/>
                  </a:lnTo>
                  <a:lnTo>
                    <a:pt x="2133" y="56426"/>
                  </a:lnTo>
                  <a:lnTo>
                    <a:pt x="0" y="71196"/>
                  </a:lnTo>
                  <a:lnTo>
                    <a:pt x="0" y="1387793"/>
                  </a:lnTo>
                  <a:lnTo>
                    <a:pt x="0" y="1391107"/>
                  </a:lnTo>
                  <a:lnTo>
                    <a:pt x="17132" y="1425834"/>
                  </a:lnTo>
                  <a:lnTo>
                    <a:pt x="47167" y="1438276"/>
                  </a:lnTo>
                  <a:lnTo>
                    <a:pt x="4962982" y="1438276"/>
                  </a:lnTo>
                  <a:lnTo>
                    <a:pt x="4997704" y="1421141"/>
                  </a:lnTo>
                  <a:lnTo>
                    <a:pt x="5010150" y="1391107"/>
                  </a:lnTo>
                  <a:lnTo>
                    <a:pt x="5010150" y="71196"/>
                  </a:lnTo>
                  <a:lnTo>
                    <a:pt x="4996484" y="29705"/>
                  </a:lnTo>
                  <a:lnTo>
                    <a:pt x="4964950" y="3886"/>
                  </a:lnTo>
                  <a:lnTo>
                    <a:pt x="4952187" y="482"/>
                  </a:lnTo>
                  <a:lnTo>
                    <a:pt x="4947856" y="0"/>
                  </a:lnTo>
                  <a:close/>
                </a:path>
              </a:pathLst>
            </a:custGeom>
            <a:solidFill>
              <a:srgbClr val="0F151F">
                <a:alpha val="9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800712" y="4439500"/>
              <a:ext cx="5029200" cy="1447165"/>
            </a:xfrm>
            <a:custGeom>
              <a:avLst/>
              <a:gdLst/>
              <a:ahLst/>
              <a:cxnLst/>
              <a:rect l="l" t="t" r="r" b="b"/>
              <a:pathLst>
                <a:path w="5029200" h="1447164">
                  <a:moveTo>
                    <a:pt x="5029200" y="75361"/>
                  </a:moveTo>
                  <a:lnTo>
                    <a:pt x="5016373" y="33020"/>
                  </a:lnTo>
                  <a:lnTo>
                    <a:pt x="4982159" y="4965"/>
                  </a:lnTo>
                  <a:lnTo>
                    <a:pt x="4963757" y="0"/>
                  </a:lnTo>
                  <a:lnTo>
                    <a:pt x="4967871" y="1092"/>
                  </a:lnTo>
                  <a:lnTo>
                    <a:pt x="4981867" y="8826"/>
                  </a:lnTo>
                  <a:lnTo>
                    <a:pt x="5005794" y="46202"/>
                  </a:lnTo>
                  <a:lnTo>
                    <a:pt x="5010150" y="75361"/>
                  </a:lnTo>
                  <a:lnTo>
                    <a:pt x="5010150" y="1386954"/>
                  </a:lnTo>
                  <a:lnTo>
                    <a:pt x="4997640" y="1416342"/>
                  </a:lnTo>
                  <a:lnTo>
                    <a:pt x="4991849" y="1421155"/>
                  </a:lnTo>
                  <a:lnTo>
                    <a:pt x="4984928" y="1424901"/>
                  </a:lnTo>
                  <a:lnTo>
                    <a:pt x="4977371" y="1427162"/>
                  </a:lnTo>
                  <a:lnTo>
                    <a:pt x="4969192" y="1427911"/>
                  </a:lnTo>
                  <a:lnTo>
                    <a:pt x="60007" y="1427911"/>
                  </a:lnTo>
                  <a:lnTo>
                    <a:pt x="31064" y="1415910"/>
                  </a:lnTo>
                  <a:lnTo>
                    <a:pt x="25806" y="1409598"/>
                  </a:lnTo>
                  <a:lnTo>
                    <a:pt x="22059" y="1402664"/>
                  </a:lnTo>
                  <a:lnTo>
                    <a:pt x="19812" y="1395120"/>
                  </a:lnTo>
                  <a:lnTo>
                    <a:pt x="19050" y="1386954"/>
                  </a:lnTo>
                  <a:lnTo>
                    <a:pt x="19050" y="75361"/>
                  </a:lnTo>
                  <a:lnTo>
                    <a:pt x="28676" y="33020"/>
                  </a:lnTo>
                  <a:lnTo>
                    <a:pt x="61328" y="1092"/>
                  </a:lnTo>
                  <a:lnTo>
                    <a:pt x="65443" y="0"/>
                  </a:lnTo>
                  <a:lnTo>
                    <a:pt x="61341" y="609"/>
                  </a:lnTo>
                  <a:lnTo>
                    <a:pt x="22313" y="21475"/>
                  </a:lnTo>
                  <a:lnTo>
                    <a:pt x="1460" y="60490"/>
                  </a:lnTo>
                  <a:lnTo>
                    <a:pt x="0" y="75361"/>
                  </a:lnTo>
                  <a:lnTo>
                    <a:pt x="0" y="1394904"/>
                  </a:lnTo>
                  <a:lnTo>
                    <a:pt x="1524" y="1402562"/>
                  </a:lnTo>
                  <a:lnTo>
                    <a:pt x="7607" y="1417256"/>
                  </a:lnTo>
                  <a:lnTo>
                    <a:pt x="11950" y="1423758"/>
                  </a:lnTo>
                  <a:lnTo>
                    <a:pt x="17805" y="1429613"/>
                  </a:lnTo>
                  <a:lnTo>
                    <a:pt x="23202" y="1435011"/>
                  </a:lnTo>
                  <a:lnTo>
                    <a:pt x="29692" y="1439341"/>
                  </a:lnTo>
                  <a:lnTo>
                    <a:pt x="44399" y="1445437"/>
                  </a:lnTo>
                  <a:lnTo>
                    <a:pt x="52044" y="1446961"/>
                  </a:lnTo>
                  <a:lnTo>
                    <a:pt x="4977155" y="1446961"/>
                  </a:lnTo>
                  <a:lnTo>
                    <a:pt x="4984801" y="1445437"/>
                  </a:lnTo>
                  <a:lnTo>
                    <a:pt x="4999507" y="1439341"/>
                  </a:lnTo>
                  <a:lnTo>
                    <a:pt x="5005997" y="1435011"/>
                  </a:lnTo>
                  <a:lnTo>
                    <a:pt x="5011153" y="1429854"/>
                  </a:lnTo>
                  <a:lnTo>
                    <a:pt x="5011623" y="1429385"/>
                  </a:lnTo>
                  <a:lnTo>
                    <a:pt x="5017249" y="1423758"/>
                  </a:lnTo>
                  <a:lnTo>
                    <a:pt x="5021580" y="1417256"/>
                  </a:lnTo>
                  <a:lnTo>
                    <a:pt x="5027638" y="1402664"/>
                  </a:lnTo>
                  <a:lnTo>
                    <a:pt x="5029162" y="1395120"/>
                  </a:lnTo>
                  <a:lnTo>
                    <a:pt x="5029200" y="75361"/>
                  </a:lnTo>
                  <a:close/>
                </a:path>
              </a:pathLst>
            </a:custGeom>
            <a:solidFill>
              <a:srgbClr val="002A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00724" y="4181475"/>
              <a:ext cx="5029199" cy="51434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8235200" y="4296409"/>
            <a:ext cx="163830" cy="272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b="1" spc="10" dirty="0">
                <a:latin typeface="Tahoma"/>
                <a:cs typeface="Tahoma"/>
              </a:rPr>
              <a:t>5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978525" y="4849812"/>
            <a:ext cx="3983354" cy="84581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-30" dirty="0">
                <a:solidFill>
                  <a:srgbClr val="EBEDF0"/>
                </a:solidFill>
                <a:latin typeface="Tahoma"/>
                <a:cs typeface="Tahoma"/>
              </a:rPr>
              <a:t>Category-</a:t>
            </a:r>
            <a:r>
              <a:rPr sz="1650" b="1" dirty="0">
                <a:solidFill>
                  <a:srgbClr val="EBEDF0"/>
                </a:solidFill>
                <a:latin typeface="Tahoma"/>
                <a:cs typeface="Tahoma"/>
              </a:rPr>
              <a:t>Based</a:t>
            </a:r>
            <a:r>
              <a:rPr sz="1650" b="1" spc="-80" dirty="0">
                <a:solidFill>
                  <a:srgbClr val="EBEDF0"/>
                </a:solidFill>
                <a:latin typeface="Tahoma"/>
                <a:cs typeface="Tahoma"/>
              </a:rPr>
              <a:t> </a:t>
            </a:r>
            <a:r>
              <a:rPr sz="1650" b="1" spc="-10" dirty="0">
                <a:solidFill>
                  <a:srgbClr val="EBEDF0"/>
                </a:solidFill>
                <a:latin typeface="Tahoma"/>
                <a:cs typeface="Tahoma"/>
              </a:rPr>
              <a:t>Records</a:t>
            </a:r>
            <a:endParaRPr sz="1650">
              <a:latin typeface="Tahoma"/>
              <a:cs typeface="Tahoma"/>
            </a:endParaRPr>
          </a:p>
          <a:p>
            <a:pPr marL="12700" marR="5080">
              <a:lnSpc>
                <a:spcPct val="106500"/>
              </a:lnSpc>
              <a:spcBef>
                <a:spcPts val="990"/>
              </a:spcBef>
            </a:pPr>
            <a:r>
              <a:rPr sz="1350" spc="-70" dirty="0">
                <a:solidFill>
                  <a:srgbClr val="EBEDF0"/>
                </a:solidFill>
                <a:latin typeface="Verdana"/>
                <a:cs typeface="Verdana"/>
              </a:rPr>
              <a:t>Optional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EBEDF0"/>
                </a:solidFill>
                <a:latin typeface="Verdana"/>
                <a:cs typeface="Verdana"/>
              </a:rPr>
              <a:t>feature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EBEDF0"/>
                </a:solidFill>
                <a:latin typeface="Verdana"/>
                <a:cs typeface="Verdana"/>
              </a:rPr>
              <a:t>to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categorize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EBEDF0"/>
                </a:solidFill>
                <a:latin typeface="Verdana"/>
                <a:cs typeface="Verdana"/>
              </a:rPr>
              <a:t>expenses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175" dirty="0">
                <a:solidFill>
                  <a:srgbClr val="EBEDF0"/>
                </a:solidFill>
                <a:latin typeface="Verdana"/>
                <a:cs typeface="Verdana"/>
              </a:rPr>
              <a:t>(e.g.,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40" dirty="0">
                <a:solidFill>
                  <a:srgbClr val="EBEDF0"/>
                </a:solidFill>
                <a:latin typeface="Verdana"/>
                <a:cs typeface="Verdana"/>
              </a:rPr>
              <a:t>food, 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transport)</a:t>
            </a:r>
            <a:r>
              <a:rPr sz="1350" spc="-8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EBEDF0"/>
                </a:solidFill>
                <a:latin typeface="Verdana"/>
                <a:cs typeface="Verdana"/>
              </a:rPr>
              <a:t>for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EBEDF0"/>
                </a:solidFill>
                <a:latin typeface="Verdana"/>
                <a:cs typeface="Verdana"/>
              </a:rPr>
              <a:t>detailed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EBEDF0"/>
                </a:solidFill>
                <a:latin typeface="Verdana"/>
                <a:cs typeface="Verdana"/>
              </a:rPr>
              <a:t>financial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EBEDF0"/>
                </a:solidFill>
                <a:latin typeface="Verdana"/>
                <a:cs typeface="Verdana"/>
              </a:rPr>
              <a:t>analysis.</a:t>
            </a:r>
            <a:endParaRPr sz="13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11430000" cy="8686801"/>
          </a:xfrm>
          <a:custGeom>
            <a:avLst/>
            <a:gdLst/>
            <a:ahLst/>
            <a:cxnLst/>
            <a:rect l="l" t="t" r="r" b="b"/>
            <a:pathLst>
              <a:path w="11430000" h="7400925">
                <a:moveTo>
                  <a:pt x="11430000" y="0"/>
                </a:moveTo>
                <a:lnTo>
                  <a:pt x="0" y="0"/>
                </a:lnTo>
                <a:lnTo>
                  <a:pt x="0" y="7400925"/>
                </a:lnTo>
                <a:lnTo>
                  <a:pt x="11430000" y="7400925"/>
                </a:lnTo>
                <a:lnTo>
                  <a:pt x="11430000" y="0"/>
                </a:lnTo>
                <a:close/>
              </a:path>
            </a:pathLst>
          </a:custGeom>
          <a:solidFill>
            <a:srgbClr val="0F151F">
              <a:alpha val="9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3750" y="1"/>
            <a:ext cx="4286250" cy="740092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87375" y="425450"/>
            <a:ext cx="5371465" cy="1130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8200"/>
              </a:lnSpc>
              <a:spcBef>
                <a:spcPts val="95"/>
              </a:spcBef>
            </a:pPr>
            <a:r>
              <a:rPr spc="-60" dirty="0"/>
              <a:t>System</a:t>
            </a:r>
            <a:r>
              <a:rPr spc="-285" dirty="0"/>
              <a:t> </a:t>
            </a:r>
            <a:r>
              <a:rPr spc="-90" dirty="0"/>
              <a:t>Architecture:</a:t>
            </a:r>
            <a:r>
              <a:rPr spc="-285" dirty="0"/>
              <a:t> </a:t>
            </a:r>
            <a:r>
              <a:rPr spc="-30" dirty="0"/>
              <a:t>Data </a:t>
            </a:r>
            <a:r>
              <a:rPr spc="-105" dirty="0"/>
              <a:t>Flow</a:t>
            </a:r>
            <a:r>
              <a:rPr spc="-340" dirty="0"/>
              <a:t> </a:t>
            </a:r>
            <a:r>
              <a:rPr spc="-35" dirty="0"/>
              <a:t>at</a:t>
            </a:r>
            <a:r>
              <a:rPr spc="-335" dirty="0"/>
              <a:t> </a:t>
            </a:r>
            <a:r>
              <a:rPr dirty="0"/>
              <a:t>a</a:t>
            </a:r>
            <a:r>
              <a:rPr spc="-335" dirty="0"/>
              <a:t> </a:t>
            </a:r>
            <a:r>
              <a:rPr spc="-10" dirty="0"/>
              <a:t>Glance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87375" y="1821815"/>
            <a:ext cx="5598795" cy="682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6500"/>
              </a:lnSpc>
              <a:spcBef>
                <a:spcPts val="100"/>
              </a:spcBef>
            </a:pP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The</a:t>
            </a:r>
            <a:r>
              <a:rPr sz="1350" spc="-1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EBEDF0"/>
                </a:solidFill>
                <a:latin typeface="Verdana"/>
                <a:cs typeface="Verdana"/>
              </a:rPr>
              <a:t>architecture</a:t>
            </a:r>
            <a:r>
              <a:rPr sz="1350" spc="-1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25" dirty="0">
                <a:solidFill>
                  <a:srgbClr val="EBEDF0"/>
                </a:solidFill>
                <a:latin typeface="Verdana"/>
                <a:cs typeface="Verdana"/>
              </a:rPr>
              <a:t>of</a:t>
            </a:r>
            <a:r>
              <a:rPr sz="1350" spc="-1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EBEDF0"/>
                </a:solidFill>
                <a:latin typeface="Verdana"/>
                <a:cs typeface="Verdana"/>
              </a:rPr>
              <a:t>the</a:t>
            </a:r>
            <a:r>
              <a:rPr sz="1350" spc="-1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EBEDF0"/>
                </a:solidFill>
                <a:latin typeface="Verdana"/>
                <a:cs typeface="Verdana"/>
              </a:rPr>
              <a:t>Expense</a:t>
            </a:r>
            <a:r>
              <a:rPr sz="1350" spc="-1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Manager</a:t>
            </a:r>
            <a:r>
              <a:rPr sz="1350" spc="-1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30" dirty="0">
                <a:solidFill>
                  <a:srgbClr val="EBEDF0"/>
                </a:solidFill>
                <a:latin typeface="Verdana"/>
                <a:cs typeface="Verdana"/>
              </a:rPr>
              <a:t>is</a:t>
            </a:r>
            <a:r>
              <a:rPr sz="1350" spc="-1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EBEDF0"/>
                </a:solidFill>
                <a:latin typeface="Verdana"/>
                <a:cs typeface="Verdana"/>
              </a:rPr>
              <a:t>designed</a:t>
            </a:r>
            <a:r>
              <a:rPr sz="1350" spc="-1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EBEDF0"/>
                </a:solidFill>
                <a:latin typeface="Verdana"/>
                <a:cs typeface="Verdana"/>
              </a:rPr>
              <a:t>for</a:t>
            </a:r>
            <a:r>
              <a:rPr sz="1350" spc="-1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EBEDF0"/>
                </a:solidFill>
                <a:latin typeface="Verdana"/>
                <a:cs typeface="Verdana"/>
              </a:rPr>
              <a:t>simplicity</a:t>
            </a:r>
            <a:r>
              <a:rPr sz="1350" spc="-1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EBEDF0"/>
                </a:solidFill>
                <a:latin typeface="Verdana"/>
                <a:cs typeface="Verdana"/>
              </a:rPr>
              <a:t>and</a:t>
            </a:r>
            <a:r>
              <a:rPr sz="1350" spc="-2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reliability,</a:t>
            </a:r>
            <a:r>
              <a:rPr sz="1350" spc="-1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EBEDF0"/>
                </a:solidFill>
                <a:latin typeface="Verdana"/>
                <a:cs typeface="Verdana"/>
              </a:rPr>
              <a:t>ensuring</a:t>
            </a:r>
            <a:r>
              <a:rPr sz="1350" spc="-1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EBEDF0"/>
                </a:solidFill>
                <a:latin typeface="Verdana"/>
                <a:cs typeface="Verdana"/>
              </a:rPr>
              <a:t>a</a:t>
            </a:r>
            <a:r>
              <a:rPr sz="1350" spc="-1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40" dirty="0">
                <a:solidFill>
                  <a:srgbClr val="EBEDF0"/>
                </a:solidFill>
                <a:latin typeface="Verdana"/>
                <a:cs typeface="Verdana"/>
              </a:rPr>
              <a:t>clear</a:t>
            </a:r>
            <a:r>
              <a:rPr sz="1350" spc="-1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25" dirty="0">
                <a:solidFill>
                  <a:srgbClr val="EBEDF0"/>
                </a:solidFill>
                <a:latin typeface="Verdana"/>
                <a:cs typeface="Verdana"/>
              </a:rPr>
              <a:t>flow</a:t>
            </a:r>
            <a:r>
              <a:rPr sz="1350" spc="-1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25" dirty="0">
                <a:solidFill>
                  <a:srgbClr val="EBEDF0"/>
                </a:solidFill>
                <a:latin typeface="Verdana"/>
                <a:cs typeface="Verdana"/>
              </a:rPr>
              <a:t>of</a:t>
            </a:r>
            <a:r>
              <a:rPr sz="1350" spc="-1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information</a:t>
            </a:r>
            <a:r>
              <a:rPr sz="1350" spc="-1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from</a:t>
            </a:r>
            <a:r>
              <a:rPr sz="1350" spc="-1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user</a:t>
            </a:r>
            <a:r>
              <a:rPr sz="1350" spc="-1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EBEDF0"/>
                </a:solidFill>
                <a:latin typeface="Verdana"/>
                <a:cs typeface="Verdana"/>
              </a:rPr>
              <a:t>input</a:t>
            </a:r>
            <a:r>
              <a:rPr sz="1350" spc="-1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EBEDF0"/>
                </a:solidFill>
                <a:latin typeface="Verdana"/>
                <a:cs typeface="Verdana"/>
              </a:rPr>
              <a:t>to</a:t>
            </a:r>
            <a:r>
              <a:rPr sz="1350" spc="-1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EBEDF0"/>
                </a:solidFill>
                <a:latin typeface="Verdana"/>
                <a:cs typeface="Verdana"/>
              </a:rPr>
              <a:t>secure</a:t>
            </a:r>
            <a:r>
              <a:rPr sz="1350" spc="-3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EBEDF0"/>
                </a:solidFill>
                <a:latin typeface="Verdana"/>
                <a:cs typeface="Verdana"/>
              </a:rPr>
              <a:t>storage</a:t>
            </a:r>
            <a:r>
              <a:rPr sz="1350" spc="-1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EBEDF0"/>
                </a:solidFill>
                <a:latin typeface="Verdana"/>
                <a:cs typeface="Verdana"/>
              </a:rPr>
              <a:t>and</a:t>
            </a:r>
            <a:r>
              <a:rPr sz="1350" spc="-1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EBEDF0"/>
                </a:solidFill>
                <a:latin typeface="Verdana"/>
                <a:cs typeface="Verdana"/>
              </a:rPr>
              <a:t>backup.</a:t>
            </a:r>
            <a:endParaRPr sz="135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967595" y="2808684"/>
            <a:ext cx="1209675" cy="3156585"/>
            <a:chOff x="2967595" y="2808684"/>
            <a:chExt cx="1209675" cy="3156585"/>
          </a:xfrm>
        </p:grpSpPr>
        <p:sp>
          <p:nvSpPr>
            <p:cNvPr id="9" name="object 9"/>
            <p:cNvSpPr/>
            <p:nvPr/>
          </p:nvSpPr>
          <p:spPr>
            <a:xfrm>
              <a:off x="3463632" y="2819400"/>
              <a:ext cx="217804" cy="3134995"/>
            </a:xfrm>
            <a:custGeom>
              <a:avLst/>
              <a:gdLst/>
              <a:ahLst/>
              <a:cxnLst/>
              <a:rect l="l" t="t" r="r" b="b"/>
              <a:pathLst>
                <a:path w="217804" h="3134995">
                  <a:moveTo>
                    <a:pt x="108712" y="0"/>
                  </a:moveTo>
                  <a:lnTo>
                    <a:pt x="66394" y="8544"/>
                  </a:lnTo>
                  <a:lnTo>
                    <a:pt x="31838" y="31843"/>
                  </a:lnTo>
                  <a:lnTo>
                    <a:pt x="8542" y="66399"/>
                  </a:lnTo>
                  <a:lnTo>
                    <a:pt x="0" y="108712"/>
                  </a:lnTo>
                  <a:lnTo>
                    <a:pt x="0" y="875804"/>
                  </a:lnTo>
                  <a:lnTo>
                    <a:pt x="108712" y="875804"/>
                  </a:lnTo>
                  <a:lnTo>
                    <a:pt x="108712" y="1238199"/>
                  </a:lnTo>
                  <a:lnTo>
                    <a:pt x="0" y="1238199"/>
                  </a:lnTo>
                  <a:lnTo>
                    <a:pt x="0" y="2204605"/>
                  </a:lnTo>
                  <a:lnTo>
                    <a:pt x="108712" y="2204605"/>
                  </a:lnTo>
                  <a:lnTo>
                    <a:pt x="108712" y="2567000"/>
                  </a:lnTo>
                  <a:lnTo>
                    <a:pt x="0" y="2567000"/>
                  </a:lnTo>
                  <a:lnTo>
                    <a:pt x="0" y="3134766"/>
                  </a:lnTo>
                  <a:lnTo>
                    <a:pt x="217436" y="3134766"/>
                  </a:lnTo>
                  <a:lnTo>
                    <a:pt x="217436" y="1902612"/>
                  </a:lnTo>
                  <a:lnTo>
                    <a:pt x="108712" y="1902612"/>
                  </a:lnTo>
                  <a:lnTo>
                    <a:pt x="108712" y="1540205"/>
                  </a:lnTo>
                  <a:lnTo>
                    <a:pt x="217436" y="1540205"/>
                  </a:lnTo>
                  <a:lnTo>
                    <a:pt x="217436" y="573798"/>
                  </a:lnTo>
                  <a:lnTo>
                    <a:pt x="108712" y="573798"/>
                  </a:lnTo>
                  <a:lnTo>
                    <a:pt x="108712" y="211404"/>
                  </a:lnTo>
                  <a:lnTo>
                    <a:pt x="217436" y="211404"/>
                  </a:lnTo>
                  <a:lnTo>
                    <a:pt x="217436" y="108712"/>
                  </a:lnTo>
                  <a:lnTo>
                    <a:pt x="208892" y="66399"/>
                  </a:lnTo>
                  <a:lnTo>
                    <a:pt x="185591" y="31843"/>
                  </a:lnTo>
                  <a:lnTo>
                    <a:pt x="151031" y="8544"/>
                  </a:lnTo>
                  <a:lnTo>
                    <a:pt x="108712" y="0"/>
                  </a:lnTo>
                  <a:close/>
                </a:path>
              </a:pathLst>
            </a:custGeom>
            <a:solidFill>
              <a:srgbClr val="0052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463632" y="2819400"/>
              <a:ext cx="217804" cy="3134995"/>
            </a:xfrm>
            <a:custGeom>
              <a:avLst/>
              <a:gdLst/>
              <a:ahLst/>
              <a:cxnLst/>
              <a:rect l="l" t="t" r="r" b="b"/>
              <a:pathLst>
                <a:path w="217804" h="3134995">
                  <a:moveTo>
                    <a:pt x="108712" y="0"/>
                  </a:moveTo>
                  <a:lnTo>
                    <a:pt x="151031" y="8544"/>
                  </a:lnTo>
                  <a:lnTo>
                    <a:pt x="185591" y="31843"/>
                  </a:lnTo>
                  <a:lnTo>
                    <a:pt x="208892" y="66399"/>
                  </a:lnTo>
                  <a:lnTo>
                    <a:pt x="217436" y="108712"/>
                  </a:lnTo>
                  <a:lnTo>
                    <a:pt x="217436" y="211404"/>
                  </a:lnTo>
                  <a:lnTo>
                    <a:pt x="108712" y="211404"/>
                  </a:lnTo>
                  <a:lnTo>
                    <a:pt x="108712" y="573798"/>
                  </a:lnTo>
                  <a:lnTo>
                    <a:pt x="217436" y="573798"/>
                  </a:lnTo>
                  <a:lnTo>
                    <a:pt x="217436" y="1540205"/>
                  </a:lnTo>
                  <a:lnTo>
                    <a:pt x="108712" y="1540205"/>
                  </a:lnTo>
                  <a:lnTo>
                    <a:pt x="108712" y="1902612"/>
                  </a:lnTo>
                  <a:lnTo>
                    <a:pt x="217436" y="1902612"/>
                  </a:lnTo>
                  <a:lnTo>
                    <a:pt x="217436" y="3134766"/>
                  </a:lnTo>
                  <a:lnTo>
                    <a:pt x="0" y="3134766"/>
                  </a:lnTo>
                  <a:lnTo>
                    <a:pt x="0" y="2567000"/>
                  </a:lnTo>
                  <a:lnTo>
                    <a:pt x="108712" y="2567000"/>
                  </a:lnTo>
                  <a:lnTo>
                    <a:pt x="108712" y="2204605"/>
                  </a:lnTo>
                  <a:lnTo>
                    <a:pt x="0" y="2204605"/>
                  </a:lnTo>
                  <a:lnTo>
                    <a:pt x="0" y="1238199"/>
                  </a:lnTo>
                  <a:lnTo>
                    <a:pt x="108712" y="1238199"/>
                  </a:lnTo>
                  <a:lnTo>
                    <a:pt x="108712" y="875804"/>
                  </a:lnTo>
                  <a:lnTo>
                    <a:pt x="0" y="875804"/>
                  </a:lnTo>
                  <a:lnTo>
                    <a:pt x="0" y="108712"/>
                  </a:lnTo>
                  <a:lnTo>
                    <a:pt x="8542" y="66399"/>
                  </a:lnTo>
                  <a:lnTo>
                    <a:pt x="31838" y="31843"/>
                  </a:lnTo>
                  <a:lnTo>
                    <a:pt x="66394" y="8544"/>
                  </a:lnTo>
                  <a:lnTo>
                    <a:pt x="108712" y="0"/>
                  </a:lnTo>
                  <a:close/>
                </a:path>
              </a:pathLst>
            </a:custGeom>
            <a:ln w="21431">
              <a:solidFill>
                <a:srgbClr val="002A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572344" y="3030804"/>
              <a:ext cx="598170" cy="362585"/>
            </a:xfrm>
            <a:custGeom>
              <a:avLst/>
              <a:gdLst/>
              <a:ahLst/>
              <a:cxnLst/>
              <a:rect l="l" t="t" r="r" b="b"/>
              <a:pathLst>
                <a:path w="598170" h="362585">
                  <a:moveTo>
                    <a:pt x="108724" y="0"/>
                  </a:moveTo>
                  <a:lnTo>
                    <a:pt x="0" y="0"/>
                  </a:lnTo>
                  <a:lnTo>
                    <a:pt x="0" y="362394"/>
                  </a:lnTo>
                  <a:lnTo>
                    <a:pt x="108724" y="362394"/>
                  </a:lnTo>
                  <a:lnTo>
                    <a:pt x="108724" y="326161"/>
                  </a:lnTo>
                  <a:lnTo>
                    <a:pt x="457530" y="326161"/>
                  </a:lnTo>
                  <a:lnTo>
                    <a:pt x="457530" y="327660"/>
                  </a:lnTo>
                  <a:lnTo>
                    <a:pt x="458978" y="326161"/>
                  </a:lnTo>
                  <a:lnTo>
                    <a:pt x="597966" y="181190"/>
                  </a:lnTo>
                  <a:lnTo>
                    <a:pt x="459041" y="36309"/>
                  </a:lnTo>
                  <a:lnTo>
                    <a:pt x="457530" y="34734"/>
                  </a:lnTo>
                  <a:lnTo>
                    <a:pt x="457530" y="36233"/>
                  </a:lnTo>
                  <a:lnTo>
                    <a:pt x="108724" y="36233"/>
                  </a:lnTo>
                  <a:lnTo>
                    <a:pt x="108724" y="0"/>
                  </a:lnTo>
                  <a:close/>
                </a:path>
              </a:pathLst>
            </a:custGeom>
            <a:solidFill>
              <a:srgbClr val="156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72344" y="3030804"/>
              <a:ext cx="598170" cy="362585"/>
            </a:xfrm>
            <a:custGeom>
              <a:avLst/>
              <a:gdLst/>
              <a:ahLst/>
              <a:cxnLst/>
              <a:rect l="l" t="t" r="r" b="b"/>
              <a:pathLst>
                <a:path w="598170" h="362585">
                  <a:moveTo>
                    <a:pt x="108724" y="36233"/>
                  </a:moveTo>
                  <a:lnTo>
                    <a:pt x="457530" y="36233"/>
                  </a:lnTo>
                  <a:lnTo>
                    <a:pt x="457530" y="34734"/>
                  </a:lnTo>
                  <a:lnTo>
                    <a:pt x="458978" y="36233"/>
                  </a:lnTo>
                  <a:lnTo>
                    <a:pt x="597966" y="181190"/>
                  </a:lnTo>
                  <a:lnTo>
                    <a:pt x="459041" y="326085"/>
                  </a:lnTo>
                  <a:lnTo>
                    <a:pt x="457530" y="327660"/>
                  </a:lnTo>
                  <a:lnTo>
                    <a:pt x="457530" y="326161"/>
                  </a:lnTo>
                  <a:lnTo>
                    <a:pt x="108724" y="326161"/>
                  </a:lnTo>
                  <a:lnTo>
                    <a:pt x="108724" y="362394"/>
                  </a:lnTo>
                  <a:lnTo>
                    <a:pt x="0" y="362394"/>
                  </a:lnTo>
                  <a:lnTo>
                    <a:pt x="0" y="0"/>
                  </a:lnTo>
                  <a:lnTo>
                    <a:pt x="108724" y="0"/>
                  </a:lnTo>
                  <a:lnTo>
                    <a:pt x="108724" y="36233"/>
                  </a:lnTo>
                  <a:close/>
                </a:path>
              </a:pathLst>
            </a:custGeom>
            <a:ln w="13590">
              <a:solidFill>
                <a:srgbClr val="002A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974390" y="3695204"/>
              <a:ext cx="598170" cy="362585"/>
            </a:xfrm>
            <a:custGeom>
              <a:avLst/>
              <a:gdLst/>
              <a:ahLst/>
              <a:cxnLst/>
              <a:rect l="l" t="t" r="r" b="b"/>
              <a:pathLst>
                <a:path w="598170" h="362585">
                  <a:moveTo>
                    <a:pt x="597954" y="0"/>
                  </a:moveTo>
                  <a:lnTo>
                    <a:pt x="489242" y="0"/>
                  </a:lnTo>
                  <a:lnTo>
                    <a:pt x="489242" y="36233"/>
                  </a:lnTo>
                  <a:lnTo>
                    <a:pt x="140423" y="36233"/>
                  </a:lnTo>
                  <a:lnTo>
                    <a:pt x="140423" y="34734"/>
                  </a:lnTo>
                  <a:lnTo>
                    <a:pt x="138988" y="36233"/>
                  </a:lnTo>
                  <a:lnTo>
                    <a:pt x="0" y="181190"/>
                  </a:lnTo>
                  <a:lnTo>
                    <a:pt x="138912" y="326085"/>
                  </a:lnTo>
                  <a:lnTo>
                    <a:pt x="140423" y="327660"/>
                  </a:lnTo>
                  <a:lnTo>
                    <a:pt x="140423" y="326161"/>
                  </a:lnTo>
                  <a:lnTo>
                    <a:pt x="489242" y="326161"/>
                  </a:lnTo>
                  <a:lnTo>
                    <a:pt x="489242" y="362394"/>
                  </a:lnTo>
                  <a:lnTo>
                    <a:pt x="597954" y="362394"/>
                  </a:lnTo>
                  <a:lnTo>
                    <a:pt x="597954" y="0"/>
                  </a:lnTo>
                  <a:close/>
                </a:path>
              </a:pathLst>
            </a:custGeom>
            <a:solidFill>
              <a:srgbClr val="367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74390" y="3695204"/>
              <a:ext cx="598170" cy="362585"/>
            </a:xfrm>
            <a:custGeom>
              <a:avLst/>
              <a:gdLst/>
              <a:ahLst/>
              <a:cxnLst/>
              <a:rect l="l" t="t" r="r" b="b"/>
              <a:pathLst>
                <a:path w="598170" h="362585">
                  <a:moveTo>
                    <a:pt x="489242" y="36233"/>
                  </a:moveTo>
                  <a:lnTo>
                    <a:pt x="140423" y="36233"/>
                  </a:lnTo>
                  <a:lnTo>
                    <a:pt x="140423" y="34734"/>
                  </a:lnTo>
                  <a:lnTo>
                    <a:pt x="138988" y="36233"/>
                  </a:lnTo>
                  <a:lnTo>
                    <a:pt x="0" y="181190"/>
                  </a:lnTo>
                  <a:lnTo>
                    <a:pt x="138912" y="326085"/>
                  </a:lnTo>
                  <a:lnTo>
                    <a:pt x="140423" y="327660"/>
                  </a:lnTo>
                  <a:lnTo>
                    <a:pt x="140423" y="326161"/>
                  </a:lnTo>
                  <a:lnTo>
                    <a:pt x="489242" y="326161"/>
                  </a:lnTo>
                  <a:lnTo>
                    <a:pt x="489242" y="362394"/>
                  </a:lnTo>
                  <a:lnTo>
                    <a:pt x="597954" y="362394"/>
                  </a:lnTo>
                  <a:lnTo>
                    <a:pt x="597954" y="0"/>
                  </a:lnTo>
                  <a:lnTo>
                    <a:pt x="489242" y="0"/>
                  </a:lnTo>
                  <a:lnTo>
                    <a:pt x="489242" y="36233"/>
                  </a:lnTo>
                  <a:close/>
                </a:path>
              </a:pathLst>
            </a:custGeom>
            <a:ln w="13590">
              <a:solidFill>
                <a:srgbClr val="002A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72344" y="4359605"/>
              <a:ext cx="598170" cy="362585"/>
            </a:xfrm>
            <a:custGeom>
              <a:avLst/>
              <a:gdLst/>
              <a:ahLst/>
              <a:cxnLst/>
              <a:rect l="l" t="t" r="r" b="b"/>
              <a:pathLst>
                <a:path w="598170" h="362585">
                  <a:moveTo>
                    <a:pt x="108724" y="0"/>
                  </a:moveTo>
                  <a:lnTo>
                    <a:pt x="0" y="0"/>
                  </a:lnTo>
                  <a:lnTo>
                    <a:pt x="0" y="362407"/>
                  </a:lnTo>
                  <a:lnTo>
                    <a:pt x="108724" y="362407"/>
                  </a:lnTo>
                  <a:lnTo>
                    <a:pt x="108724" y="326161"/>
                  </a:lnTo>
                  <a:lnTo>
                    <a:pt x="457530" y="326161"/>
                  </a:lnTo>
                  <a:lnTo>
                    <a:pt x="457530" y="327660"/>
                  </a:lnTo>
                  <a:lnTo>
                    <a:pt x="458978" y="326161"/>
                  </a:lnTo>
                  <a:lnTo>
                    <a:pt x="597966" y="181203"/>
                  </a:lnTo>
                  <a:lnTo>
                    <a:pt x="459041" y="36309"/>
                  </a:lnTo>
                  <a:lnTo>
                    <a:pt x="457530" y="34734"/>
                  </a:lnTo>
                  <a:lnTo>
                    <a:pt x="457530" y="36245"/>
                  </a:lnTo>
                  <a:lnTo>
                    <a:pt x="108724" y="36245"/>
                  </a:lnTo>
                  <a:lnTo>
                    <a:pt x="108724" y="0"/>
                  </a:lnTo>
                  <a:close/>
                </a:path>
              </a:pathLst>
            </a:custGeom>
            <a:solidFill>
              <a:srgbClr val="578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72344" y="4359605"/>
              <a:ext cx="598170" cy="362585"/>
            </a:xfrm>
            <a:custGeom>
              <a:avLst/>
              <a:gdLst/>
              <a:ahLst/>
              <a:cxnLst/>
              <a:rect l="l" t="t" r="r" b="b"/>
              <a:pathLst>
                <a:path w="598170" h="362585">
                  <a:moveTo>
                    <a:pt x="108724" y="36245"/>
                  </a:moveTo>
                  <a:lnTo>
                    <a:pt x="457530" y="36245"/>
                  </a:lnTo>
                  <a:lnTo>
                    <a:pt x="457530" y="34734"/>
                  </a:lnTo>
                  <a:lnTo>
                    <a:pt x="458978" y="36245"/>
                  </a:lnTo>
                  <a:lnTo>
                    <a:pt x="597966" y="181203"/>
                  </a:lnTo>
                  <a:lnTo>
                    <a:pt x="459041" y="326085"/>
                  </a:lnTo>
                  <a:lnTo>
                    <a:pt x="457530" y="327660"/>
                  </a:lnTo>
                  <a:lnTo>
                    <a:pt x="457530" y="326161"/>
                  </a:lnTo>
                  <a:lnTo>
                    <a:pt x="108724" y="326161"/>
                  </a:lnTo>
                  <a:lnTo>
                    <a:pt x="108724" y="362407"/>
                  </a:lnTo>
                  <a:lnTo>
                    <a:pt x="0" y="362407"/>
                  </a:lnTo>
                  <a:lnTo>
                    <a:pt x="0" y="0"/>
                  </a:lnTo>
                  <a:lnTo>
                    <a:pt x="108724" y="0"/>
                  </a:lnTo>
                  <a:lnTo>
                    <a:pt x="108724" y="36245"/>
                  </a:lnTo>
                  <a:close/>
                </a:path>
              </a:pathLst>
            </a:custGeom>
            <a:ln w="13590">
              <a:solidFill>
                <a:srgbClr val="002A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974390" y="5024005"/>
              <a:ext cx="598170" cy="362585"/>
            </a:xfrm>
            <a:custGeom>
              <a:avLst/>
              <a:gdLst/>
              <a:ahLst/>
              <a:cxnLst/>
              <a:rect l="l" t="t" r="r" b="b"/>
              <a:pathLst>
                <a:path w="598170" h="362585">
                  <a:moveTo>
                    <a:pt x="597954" y="0"/>
                  </a:moveTo>
                  <a:lnTo>
                    <a:pt x="489242" y="0"/>
                  </a:lnTo>
                  <a:lnTo>
                    <a:pt x="489242" y="36245"/>
                  </a:lnTo>
                  <a:lnTo>
                    <a:pt x="140423" y="36245"/>
                  </a:lnTo>
                  <a:lnTo>
                    <a:pt x="140423" y="34734"/>
                  </a:lnTo>
                  <a:lnTo>
                    <a:pt x="138988" y="36245"/>
                  </a:lnTo>
                  <a:lnTo>
                    <a:pt x="0" y="181203"/>
                  </a:lnTo>
                  <a:lnTo>
                    <a:pt x="138912" y="326085"/>
                  </a:lnTo>
                  <a:lnTo>
                    <a:pt x="140423" y="327660"/>
                  </a:lnTo>
                  <a:lnTo>
                    <a:pt x="140423" y="326161"/>
                  </a:lnTo>
                  <a:lnTo>
                    <a:pt x="489242" y="326161"/>
                  </a:lnTo>
                  <a:lnTo>
                    <a:pt x="489242" y="362394"/>
                  </a:lnTo>
                  <a:lnTo>
                    <a:pt x="597954" y="362394"/>
                  </a:lnTo>
                  <a:lnTo>
                    <a:pt x="597954" y="0"/>
                  </a:lnTo>
                  <a:close/>
                </a:path>
              </a:pathLst>
            </a:custGeom>
            <a:solidFill>
              <a:srgbClr val="78A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974390" y="5024005"/>
              <a:ext cx="598170" cy="362585"/>
            </a:xfrm>
            <a:custGeom>
              <a:avLst/>
              <a:gdLst/>
              <a:ahLst/>
              <a:cxnLst/>
              <a:rect l="l" t="t" r="r" b="b"/>
              <a:pathLst>
                <a:path w="598170" h="362585">
                  <a:moveTo>
                    <a:pt x="489242" y="36245"/>
                  </a:moveTo>
                  <a:lnTo>
                    <a:pt x="140423" y="36245"/>
                  </a:lnTo>
                  <a:lnTo>
                    <a:pt x="140423" y="34734"/>
                  </a:lnTo>
                  <a:lnTo>
                    <a:pt x="138988" y="36245"/>
                  </a:lnTo>
                  <a:lnTo>
                    <a:pt x="0" y="181203"/>
                  </a:lnTo>
                  <a:lnTo>
                    <a:pt x="138912" y="326085"/>
                  </a:lnTo>
                  <a:lnTo>
                    <a:pt x="140423" y="327660"/>
                  </a:lnTo>
                  <a:lnTo>
                    <a:pt x="140423" y="326161"/>
                  </a:lnTo>
                  <a:lnTo>
                    <a:pt x="489242" y="326161"/>
                  </a:lnTo>
                  <a:lnTo>
                    <a:pt x="489242" y="362394"/>
                  </a:lnTo>
                  <a:lnTo>
                    <a:pt x="597954" y="362394"/>
                  </a:lnTo>
                  <a:lnTo>
                    <a:pt x="597954" y="0"/>
                  </a:lnTo>
                  <a:lnTo>
                    <a:pt x="489242" y="0"/>
                  </a:lnTo>
                  <a:lnTo>
                    <a:pt x="489242" y="36245"/>
                  </a:lnTo>
                  <a:close/>
                </a:path>
              </a:pathLst>
            </a:custGeom>
            <a:ln w="13590">
              <a:solidFill>
                <a:srgbClr val="002A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84775" y="3128401"/>
              <a:ext cx="189233" cy="17771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1136" y="3787051"/>
              <a:ext cx="160552" cy="18922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84778" y="4478490"/>
              <a:ext cx="189229" cy="13092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02431" y="5115852"/>
              <a:ext cx="158013" cy="189230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4305541" y="3039220"/>
            <a:ext cx="1865630" cy="448309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1050" b="1" spc="-10" dirty="0">
                <a:solidFill>
                  <a:srgbClr val="EBEDF0"/>
                </a:solidFill>
                <a:latin typeface="Tahoma"/>
                <a:cs typeface="Tahoma"/>
              </a:rPr>
              <a:t>User</a:t>
            </a:r>
            <a:r>
              <a:rPr sz="1050" b="1" spc="-100" dirty="0">
                <a:solidFill>
                  <a:srgbClr val="EBEDF0"/>
                </a:solidFill>
                <a:latin typeface="Tahoma"/>
                <a:cs typeface="Tahoma"/>
              </a:rPr>
              <a:t> </a:t>
            </a:r>
            <a:r>
              <a:rPr sz="1050" b="1" spc="-10" dirty="0">
                <a:solidFill>
                  <a:srgbClr val="EBEDF0"/>
                </a:solidFill>
                <a:latin typeface="Tahoma"/>
                <a:cs typeface="Tahoma"/>
              </a:rPr>
              <a:t>Input</a:t>
            </a:r>
            <a:endParaRPr sz="10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850" spc="-50" dirty="0">
                <a:solidFill>
                  <a:srgbClr val="EBEDF0"/>
                </a:solidFill>
                <a:latin typeface="Verdana"/>
                <a:cs typeface="Verdana"/>
              </a:rPr>
              <a:t>Enter expense </a:t>
            </a:r>
            <a:r>
              <a:rPr sz="850" spc="-35" dirty="0">
                <a:solidFill>
                  <a:srgbClr val="EBEDF0"/>
                </a:solidFill>
                <a:latin typeface="Verdana"/>
                <a:cs typeface="Verdana"/>
              </a:rPr>
              <a:t>details</a:t>
            </a:r>
            <a:r>
              <a:rPr sz="850" spc="-4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850" spc="-55" dirty="0">
                <a:solidFill>
                  <a:srgbClr val="EBEDF0"/>
                </a:solidFill>
                <a:latin typeface="Verdana"/>
                <a:cs typeface="Verdana"/>
              </a:rPr>
              <a:t>via</a:t>
            </a:r>
            <a:r>
              <a:rPr sz="850" spc="-5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850" spc="-55" dirty="0">
                <a:solidFill>
                  <a:srgbClr val="EBEDF0"/>
                </a:solidFill>
                <a:latin typeface="Verdana"/>
                <a:cs typeface="Verdana"/>
              </a:rPr>
              <a:t>form</a:t>
            </a:r>
            <a:r>
              <a:rPr sz="850" spc="-5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850" spc="-45" dirty="0">
                <a:solidFill>
                  <a:srgbClr val="EBEDF0"/>
                </a:solidFill>
                <a:latin typeface="Verdana"/>
                <a:cs typeface="Verdana"/>
              </a:rPr>
              <a:t>or </a:t>
            </a:r>
            <a:r>
              <a:rPr sz="850" spc="-40" dirty="0">
                <a:solidFill>
                  <a:srgbClr val="EBEDF0"/>
                </a:solidFill>
                <a:latin typeface="Verdana"/>
                <a:cs typeface="Verdana"/>
              </a:rPr>
              <a:t>CLI.</a:t>
            </a:r>
            <a:endParaRPr sz="85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59845" y="3703616"/>
            <a:ext cx="1881505" cy="448309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832485">
              <a:lnSpc>
                <a:spcPct val="100000"/>
              </a:lnSpc>
              <a:spcBef>
                <a:spcPts val="685"/>
              </a:spcBef>
            </a:pPr>
            <a:r>
              <a:rPr sz="1050" b="1" spc="-35" dirty="0">
                <a:solidFill>
                  <a:srgbClr val="EBEDF0"/>
                </a:solidFill>
                <a:latin typeface="Tahoma"/>
                <a:cs typeface="Tahoma"/>
              </a:rPr>
              <a:t>Python</a:t>
            </a:r>
            <a:r>
              <a:rPr sz="1050" b="1" spc="-60" dirty="0">
                <a:solidFill>
                  <a:srgbClr val="EBEDF0"/>
                </a:solidFill>
                <a:latin typeface="Tahoma"/>
                <a:cs typeface="Tahoma"/>
              </a:rPr>
              <a:t> </a:t>
            </a:r>
            <a:r>
              <a:rPr sz="1050" b="1" spc="-20" dirty="0">
                <a:solidFill>
                  <a:srgbClr val="EBEDF0"/>
                </a:solidFill>
                <a:latin typeface="Tahoma"/>
                <a:cs typeface="Tahoma"/>
              </a:rPr>
              <a:t>Program</a:t>
            </a:r>
            <a:endParaRPr sz="10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850" spc="-40" dirty="0">
                <a:solidFill>
                  <a:srgbClr val="EBEDF0"/>
                </a:solidFill>
                <a:latin typeface="Verdana"/>
                <a:cs typeface="Verdana"/>
              </a:rPr>
              <a:t>Process,</a:t>
            </a:r>
            <a:r>
              <a:rPr sz="850" spc="-3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850" spc="-60" dirty="0">
                <a:solidFill>
                  <a:srgbClr val="EBEDF0"/>
                </a:solidFill>
                <a:latin typeface="Verdana"/>
                <a:cs typeface="Verdana"/>
              </a:rPr>
              <a:t>validate,</a:t>
            </a:r>
            <a:r>
              <a:rPr sz="850" spc="-3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850" spc="-45" dirty="0">
                <a:solidFill>
                  <a:srgbClr val="EBEDF0"/>
                </a:solidFill>
                <a:latin typeface="Verdana"/>
                <a:cs typeface="Verdana"/>
              </a:rPr>
              <a:t>and</a:t>
            </a:r>
            <a:r>
              <a:rPr sz="850" spc="-3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850" spc="-55" dirty="0">
                <a:solidFill>
                  <a:srgbClr val="EBEDF0"/>
                </a:solidFill>
                <a:latin typeface="Verdana"/>
                <a:cs typeface="Verdana"/>
              </a:rPr>
              <a:t>format</a:t>
            </a:r>
            <a:r>
              <a:rPr sz="850" spc="-30" dirty="0">
                <a:solidFill>
                  <a:srgbClr val="EBEDF0"/>
                </a:solidFill>
                <a:latin typeface="Verdana"/>
                <a:cs typeface="Verdana"/>
              </a:rPr>
              <a:t> records.</a:t>
            </a:r>
            <a:endParaRPr sz="850">
              <a:latin typeface="Verdana"/>
              <a:cs typeface="Verdan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305546" y="4368024"/>
            <a:ext cx="2027555" cy="448309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1050" b="1" dirty="0">
                <a:solidFill>
                  <a:srgbClr val="EBEDF0"/>
                </a:solidFill>
                <a:latin typeface="Tahoma"/>
                <a:cs typeface="Tahoma"/>
              </a:rPr>
              <a:t>CSV</a:t>
            </a:r>
            <a:r>
              <a:rPr sz="1050" b="1" spc="-40" dirty="0">
                <a:solidFill>
                  <a:srgbClr val="EBEDF0"/>
                </a:solidFill>
                <a:latin typeface="Tahoma"/>
                <a:cs typeface="Tahoma"/>
              </a:rPr>
              <a:t> </a:t>
            </a:r>
            <a:r>
              <a:rPr sz="1050" b="1" spc="-20" dirty="0">
                <a:solidFill>
                  <a:srgbClr val="EBEDF0"/>
                </a:solidFill>
                <a:latin typeface="Tahoma"/>
                <a:cs typeface="Tahoma"/>
              </a:rPr>
              <a:t>File</a:t>
            </a:r>
            <a:r>
              <a:rPr sz="1050" b="1" spc="-40" dirty="0">
                <a:solidFill>
                  <a:srgbClr val="EBEDF0"/>
                </a:solidFill>
                <a:latin typeface="Tahoma"/>
                <a:cs typeface="Tahoma"/>
              </a:rPr>
              <a:t> </a:t>
            </a:r>
            <a:r>
              <a:rPr sz="1050" b="1" spc="-10" dirty="0">
                <a:solidFill>
                  <a:srgbClr val="EBEDF0"/>
                </a:solidFill>
                <a:latin typeface="Tahoma"/>
                <a:cs typeface="Tahoma"/>
              </a:rPr>
              <a:t>Storage</a:t>
            </a:r>
            <a:endParaRPr sz="10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850" spc="-40" dirty="0">
                <a:solidFill>
                  <a:srgbClr val="EBEDF0"/>
                </a:solidFill>
                <a:latin typeface="Verdana"/>
                <a:cs typeface="Verdana"/>
              </a:rPr>
              <a:t>Append</a:t>
            </a:r>
            <a:r>
              <a:rPr sz="850" spc="-5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850" spc="-40" dirty="0">
                <a:solidFill>
                  <a:srgbClr val="EBEDF0"/>
                </a:solidFill>
                <a:latin typeface="Verdana"/>
                <a:cs typeface="Verdana"/>
              </a:rPr>
              <a:t>structured records</a:t>
            </a:r>
            <a:r>
              <a:rPr sz="850" spc="-4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850" spc="-35" dirty="0">
                <a:solidFill>
                  <a:srgbClr val="EBEDF0"/>
                </a:solidFill>
                <a:latin typeface="Verdana"/>
                <a:cs typeface="Verdana"/>
              </a:rPr>
              <a:t>for</a:t>
            </a:r>
            <a:r>
              <a:rPr sz="850" spc="-40" dirty="0">
                <a:solidFill>
                  <a:srgbClr val="EBEDF0"/>
                </a:solidFill>
                <a:latin typeface="Verdana"/>
                <a:cs typeface="Verdana"/>
              </a:rPr>
              <a:t> reporting.</a:t>
            </a:r>
            <a:endParaRPr sz="850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95108" y="5032418"/>
            <a:ext cx="1946910" cy="448309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163955">
              <a:lnSpc>
                <a:spcPct val="100000"/>
              </a:lnSpc>
              <a:spcBef>
                <a:spcPts val="685"/>
              </a:spcBef>
            </a:pPr>
            <a:r>
              <a:rPr sz="1050" b="1" spc="-20" dirty="0">
                <a:solidFill>
                  <a:srgbClr val="EBEDF0"/>
                </a:solidFill>
                <a:latin typeface="Tahoma"/>
                <a:cs typeface="Tahoma"/>
              </a:rPr>
              <a:t>TXT</a:t>
            </a:r>
            <a:r>
              <a:rPr sz="1050" b="1" spc="-95" dirty="0">
                <a:solidFill>
                  <a:srgbClr val="EBEDF0"/>
                </a:solidFill>
                <a:latin typeface="Tahoma"/>
                <a:cs typeface="Tahoma"/>
              </a:rPr>
              <a:t> </a:t>
            </a:r>
            <a:r>
              <a:rPr sz="1050" b="1" spc="-10" dirty="0">
                <a:solidFill>
                  <a:srgbClr val="EBEDF0"/>
                </a:solidFill>
                <a:latin typeface="Tahoma"/>
                <a:cs typeface="Tahoma"/>
              </a:rPr>
              <a:t>Backup</a:t>
            </a:r>
            <a:endParaRPr sz="10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850" spc="-60" dirty="0">
                <a:solidFill>
                  <a:srgbClr val="EBEDF0"/>
                </a:solidFill>
                <a:latin typeface="Verdana"/>
                <a:cs typeface="Verdana"/>
              </a:rPr>
              <a:t>Write</a:t>
            </a:r>
            <a:r>
              <a:rPr sz="850" spc="-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850" spc="-35" dirty="0">
                <a:solidFill>
                  <a:srgbClr val="EBEDF0"/>
                </a:solidFill>
                <a:latin typeface="Verdana"/>
                <a:cs typeface="Verdana"/>
              </a:rPr>
              <a:t>plain-</a:t>
            </a:r>
            <a:r>
              <a:rPr sz="850" spc="-50" dirty="0">
                <a:solidFill>
                  <a:srgbClr val="EBEDF0"/>
                </a:solidFill>
                <a:latin typeface="Verdana"/>
                <a:cs typeface="Verdana"/>
              </a:rPr>
              <a:t>text</a:t>
            </a:r>
            <a:r>
              <a:rPr sz="850" spc="-3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850" spc="-25" dirty="0">
                <a:solidFill>
                  <a:srgbClr val="EBEDF0"/>
                </a:solidFill>
                <a:latin typeface="Verdana"/>
                <a:cs typeface="Verdana"/>
              </a:rPr>
              <a:t>backups</a:t>
            </a:r>
            <a:r>
              <a:rPr sz="850" spc="-4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850" spc="-35" dirty="0">
                <a:solidFill>
                  <a:srgbClr val="EBEDF0"/>
                </a:solidFill>
                <a:latin typeface="Verdana"/>
                <a:cs typeface="Verdana"/>
              </a:rPr>
              <a:t>for resilience.</a:t>
            </a:r>
            <a:endParaRPr sz="850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87375" y="6222362"/>
            <a:ext cx="5666105" cy="701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08800"/>
              </a:lnSpc>
              <a:spcBef>
                <a:spcPts val="135"/>
              </a:spcBef>
            </a:pP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This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EBEDF0"/>
                </a:solidFill>
                <a:latin typeface="Verdana"/>
                <a:cs typeface="Verdana"/>
              </a:rPr>
              <a:t>structured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EBEDF0"/>
                </a:solidFill>
                <a:latin typeface="Verdana"/>
                <a:cs typeface="Verdana"/>
              </a:rPr>
              <a:t>approach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EBEDF0"/>
                </a:solidFill>
                <a:latin typeface="Verdana"/>
                <a:cs typeface="Verdana"/>
              </a:rPr>
              <a:t>guarantees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EBEDF0"/>
                </a:solidFill>
                <a:latin typeface="Verdana"/>
                <a:cs typeface="Verdana"/>
              </a:rPr>
              <a:t>that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EBEDF0"/>
                </a:solidFill>
                <a:latin typeface="Verdana"/>
                <a:cs typeface="Verdana"/>
              </a:rPr>
              <a:t>all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55" dirty="0">
                <a:solidFill>
                  <a:srgbClr val="EBEDF0"/>
                </a:solidFill>
                <a:latin typeface="Verdana"/>
                <a:cs typeface="Verdana"/>
              </a:rPr>
              <a:t>financial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5" dirty="0">
                <a:solidFill>
                  <a:srgbClr val="EBEDF0"/>
                </a:solidFill>
                <a:latin typeface="Verdana"/>
                <a:cs typeface="Verdana"/>
              </a:rPr>
              <a:t>data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35" dirty="0">
                <a:solidFill>
                  <a:srgbClr val="EBEDF0"/>
                </a:solidFill>
                <a:latin typeface="Verdana"/>
                <a:cs typeface="Verdana"/>
              </a:rPr>
              <a:t>is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35" dirty="0">
                <a:solidFill>
                  <a:srgbClr val="EBEDF0"/>
                </a:solidFill>
                <a:latin typeface="Verdana"/>
                <a:cs typeface="Verdana"/>
              </a:rPr>
              <a:t>processed, 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stored,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and</a:t>
            </a:r>
            <a:r>
              <a:rPr sz="1350" spc="-95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65" dirty="0">
                <a:solidFill>
                  <a:srgbClr val="EBEDF0"/>
                </a:solidFill>
                <a:latin typeface="Verdana"/>
                <a:cs typeface="Verdana"/>
              </a:rPr>
              <a:t>protected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effectively,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80" dirty="0">
                <a:solidFill>
                  <a:srgbClr val="EBEDF0"/>
                </a:solidFill>
                <a:latin typeface="Verdana"/>
                <a:cs typeface="Verdana"/>
              </a:rPr>
              <a:t>providing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70" dirty="0">
                <a:solidFill>
                  <a:srgbClr val="EBEDF0"/>
                </a:solidFill>
                <a:latin typeface="Verdana"/>
                <a:cs typeface="Verdana"/>
              </a:rPr>
              <a:t>both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immediate </a:t>
            </a:r>
            <a:r>
              <a:rPr sz="1350" spc="-25" dirty="0">
                <a:solidFill>
                  <a:srgbClr val="EBEDF0"/>
                </a:solidFill>
                <a:latin typeface="Verdana"/>
                <a:cs typeface="Verdana"/>
              </a:rPr>
              <a:t>access</a:t>
            </a:r>
            <a:r>
              <a:rPr sz="1350" spc="-9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25" dirty="0">
                <a:solidFill>
                  <a:srgbClr val="EBEDF0"/>
                </a:solidFill>
                <a:latin typeface="Verdana"/>
                <a:cs typeface="Verdana"/>
              </a:rPr>
              <a:t>and </a:t>
            </a:r>
            <a:r>
              <a:rPr sz="1350" spc="-60" dirty="0">
                <a:solidFill>
                  <a:srgbClr val="EBEDF0"/>
                </a:solidFill>
                <a:latin typeface="Verdana"/>
                <a:cs typeface="Verdana"/>
              </a:rPr>
              <a:t>long-</a:t>
            </a:r>
            <a:r>
              <a:rPr sz="1350" spc="-100" dirty="0">
                <a:solidFill>
                  <a:srgbClr val="EBEDF0"/>
                </a:solidFill>
                <a:latin typeface="Verdana"/>
                <a:cs typeface="Verdana"/>
              </a:rPr>
              <a:t>term</a:t>
            </a:r>
            <a:r>
              <a:rPr sz="1350" spc="-70" dirty="0">
                <a:solidFill>
                  <a:srgbClr val="EBEDF0"/>
                </a:solidFill>
                <a:latin typeface="Verdana"/>
                <a:cs typeface="Verdana"/>
              </a:rPr>
              <a:t> </a:t>
            </a:r>
            <a:r>
              <a:rPr sz="1350" spc="-10" dirty="0">
                <a:solidFill>
                  <a:srgbClr val="EBEDF0"/>
                </a:solidFill>
                <a:latin typeface="Verdana"/>
                <a:cs typeface="Verdana"/>
              </a:rPr>
              <a:t>security.</a:t>
            </a:r>
            <a:endParaRPr sz="13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</TotalTime>
  <Words>1475</Words>
  <Application>Microsoft Office PowerPoint</Application>
  <PresentationFormat>Custom</PresentationFormat>
  <Paragraphs>175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Tahoma</vt:lpstr>
      <vt:lpstr>Verdana</vt:lpstr>
      <vt:lpstr>Office Theme</vt:lpstr>
      <vt:lpstr>Name : GIRIDHARAN M Reg No: 24102047</vt:lpstr>
      <vt:lpstr>Abstract: Streamlining Financial Tracking</vt:lpstr>
      <vt:lpstr>Introduction: The Importance of Expense Tracking</vt:lpstr>
      <vt:lpstr>Problem Statement: The Challenges of Manual Tracking</vt:lpstr>
      <vt:lpstr>Project Objectives: Building a Robust Solution</vt:lpstr>
      <vt:lpstr>Understanding the Existing System: A Manual Burden</vt:lpstr>
      <vt:lpstr>The Proposed System: Automated &amp; Efficient</vt:lpstr>
      <vt:lpstr>Key Features of the Expense Manager</vt:lpstr>
      <vt:lpstr>System Architecture: Data Flow at a Glance</vt:lpstr>
      <vt:lpstr>Architecture Explained: Components &amp; Interaction</vt:lpstr>
      <vt:lpstr>Effortless Expense Tracking: A Simple Solution</vt:lpstr>
      <vt:lpstr>Understanding the Flow: How It Works</vt:lpstr>
      <vt:lpstr>Core Components: Modules at Work</vt:lpstr>
      <vt:lpstr>Technology Under the Hood</vt:lpstr>
      <vt:lpstr>Key Advantages: Why This Tool?</vt:lpstr>
      <vt:lpstr>Who Benefits? Ideal Use Cases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GIRI</dc:creator>
  <cp:lastModifiedBy>GIRIDHARAN M</cp:lastModifiedBy>
  <cp:revision>7</cp:revision>
  <dcterms:created xsi:type="dcterms:W3CDTF">2025-11-30T10:12:08Z</dcterms:created>
  <dcterms:modified xsi:type="dcterms:W3CDTF">2025-12-01T15:35:08Z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2025-11-30T00:00:00Z</vt:filetime>
  </property>
  <property fmtid="{D5CDD505-2E9C-101B-9397-08002B2CF9AE}" pid="3" name="LastSaved">
    <vt:filetime>2025-11-30T00:00:00Z</vt:filetime>
  </property>
  <property fmtid="{D5CDD505-2E9C-101B-9397-08002B2CF9AE}" pid="4" name="Producer">
    <vt:lpwstr>iLovePDF</vt:lpwstr>
  </property>
</Properties>
</file>